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98"/>
  </p:notesMasterIdLst>
  <p:handoutMasterIdLst>
    <p:handoutMasterId r:id="rId99"/>
  </p:handoutMasterIdLst>
  <p:sldIdLst>
    <p:sldId id="1045" r:id="rId2"/>
    <p:sldId id="1046" r:id="rId3"/>
    <p:sldId id="1327" r:id="rId4"/>
    <p:sldId id="1047" r:id="rId5"/>
    <p:sldId id="1299" r:id="rId6"/>
    <p:sldId id="1221" r:id="rId7"/>
    <p:sldId id="1300" r:id="rId8"/>
    <p:sldId id="1301" r:id="rId9"/>
    <p:sldId id="1302" r:id="rId10"/>
    <p:sldId id="1048" r:id="rId11"/>
    <p:sldId id="1049" r:id="rId12"/>
    <p:sldId id="1050" r:id="rId13"/>
    <p:sldId id="1225" r:id="rId14"/>
    <p:sldId id="1226" r:id="rId15"/>
    <p:sldId id="1056" r:id="rId16"/>
    <p:sldId id="1054" r:id="rId17"/>
    <p:sldId id="1218" r:id="rId18"/>
    <p:sldId id="1267" r:id="rId19"/>
    <p:sldId id="1268" r:id="rId20"/>
    <p:sldId id="1269" r:id="rId21"/>
    <p:sldId id="1270" r:id="rId22"/>
    <p:sldId id="1271" r:id="rId23"/>
    <p:sldId id="1272" r:id="rId24"/>
    <p:sldId id="1273" r:id="rId25"/>
    <p:sldId id="1274" r:id="rId26"/>
    <p:sldId id="1277" r:id="rId27"/>
    <p:sldId id="1278" r:id="rId28"/>
    <p:sldId id="1279" r:id="rId29"/>
    <p:sldId id="1103" r:id="rId30"/>
    <p:sldId id="1104" r:id="rId31"/>
    <p:sldId id="1246" r:id="rId32"/>
    <p:sldId id="1247" r:id="rId33"/>
    <p:sldId id="1249" r:id="rId34"/>
    <p:sldId id="1250" r:id="rId35"/>
    <p:sldId id="1241" r:id="rId36"/>
    <p:sldId id="1242" r:id="rId37"/>
    <p:sldId id="1243" r:id="rId38"/>
    <p:sldId id="1244" r:id="rId39"/>
    <p:sldId id="1245" r:id="rId40"/>
    <p:sldId id="1109" r:id="rId41"/>
    <p:sldId id="1254" r:id="rId42"/>
    <p:sldId id="1255" r:id="rId43"/>
    <p:sldId id="1256" r:id="rId44"/>
    <p:sldId id="1280" r:id="rId45"/>
    <p:sldId id="1259" r:id="rId46"/>
    <p:sldId id="1111" r:id="rId47"/>
    <p:sldId id="1112" r:id="rId48"/>
    <p:sldId id="1113" r:id="rId49"/>
    <p:sldId id="1115" r:id="rId50"/>
    <p:sldId id="1116" r:id="rId51"/>
    <p:sldId id="1216" r:id="rId52"/>
    <p:sldId id="1120" r:id="rId53"/>
    <p:sldId id="1121" r:id="rId54"/>
    <p:sldId id="1123" r:id="rId55"/>
    <p:sldId id="1281" r:id="rId56"/>
    <p:sldId id="1124" r:id="rId57"/>
    <p:sldId id="1125" r:id="rId58"/>
    <p:sldId id="1303" r:id="rId59"/>
    <p:sldId id="1304" r:id="rId60"/>
    <p:sldId id="1305" r:id="rId61"/>
    <p:sldId id="1306" r:id="rId62"/>
    <p:sldId id="1307" r:id="rId63"/>
    <p:sldId id="1308" r:id="rId64"/>
    <p:sldId id="1309" r:id="rId65"/>
    <p:sldId id="1310" r:id="rId66"/>
    <p:sldId id="1311" r:id="rId67"/>
    <p:sldId id="1134" r:id="rId68"/>
    <p:sldId id="1135" r:id="rId69"/>
    <p:sldId id="1136" r:id="rId70"/>
    <p:sldId id="1312" r:id="rId71"/>
    <p:sldId id="1328" r:id="rId72"/>
    <p:sldId id="1138" r:id="rId73"/>
    <p:sldId id="1139" r:id="rId74"/>
    <p:sldId id="1313" r:id="rId75"/>
    <p:sldId id="1314" r:id="rId76"/>
    <p:sldId id="1315" r:id="rId77"/>
    <p:sldId id="1316" r:id="rId78"/>
    <p:sldId id="1329" r:id="rId79"/>
    <p:sldId id="1147" r:id="rId80"/>
    <p:sldId id="1148" r:id="rId81"/>
    <p:sldId id="1219" r:id="rId82"/>
    <p:sldId id="1150" r:id="rId83"/>
    <p:sldId id="1151" r:id="rId84"/>
    <p:sldId id="1290" r:id="rId85"/>
    <p:sldId id="1291" r:id="rId86"/>
    <p:sldId id="1317" r:id="rId87"/>
    <p:sldId id="1318" r:id="rId88"/>
    <p:sldId id="1319" r:id="rId89"/>
    <p:sldId id="1320" r:id="rId90"/>
    <p:sldId id="1322" r:id="rId91"/>
    <p:sldId id="1296" r:id="rId92"/>
    <p:sldId id="1323" r:id="rId93"/>
    <p:sldId id="1324" r:id="rId94"/>
    <p:sldId id="1325" r:id="rId95"/>
    <p:sldId id="1326" r:id="rId96"/>
    <p:sldId id="1166" r:id="rId97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F9F9F9"/>
    <a:srgbClr val="EEEEEF"/>
    <a:srgbClr val="F6F6F6"/>
    <a:srgbClr val="EDEDEF"/>
    <a:srgbClr val="F3F3F3"/>
    <a:srgbClr val="FEFEFE"/>
    <a:srgbClr val="FFFFFF"/>
    <a:srgbClr val="E3DBD0"/>
    <a:srgbClr val="E4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191" autoAdjust="0"/>
    <p:restoredTop sz="87125" autoAdjust="0"/>
  </p:normalViewPr>
  <p:slideViewPr>
    <p:cSldViewPr>
      <p:cViewPr>
        <p:scale>
          <a:sx n="91" d="100"/>
          <a:sy n="91" d="100"/>
        </p:scale>
        <p:origin x="204" y="4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8.xml"/><Relationship Id="rId1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603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491" y="4421528"/>
            <a:ext cx="5642285" cy="418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603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114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ECA05C-05E3-4757-B67E-677FB56971A8}" type="slidenum">
              <a:rPr lang="en-US"/>
              <a:pPr/>
              <a:t>23</a:t>
            </a:fld>
            <a:endParaRPr 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5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CACA7-74DC-4548-8057-815D720E92E4}" type="slidenum">
              <a:rPr lang="en-US"/>
              <a:pPr/>
              <a:t>24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4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0A3DC-3AC4-4FDC-963A-01B8B6C36FE1}" type="slidenum">
              <a:rPr lang="en-US"/>
              <a:pPr/>
              <a:t>25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7C51BC-232C-477D-A8F1-C77A8DE85C0D}" type="slidenum">
              <a:rPr lang="en-US"/>
              <a:pPr/>
              <a:t>26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2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E3FE9-085A-4926-B85A-C1AD43AD1C47}" type="slidenum">
              <a:rPr lang="en-US"/>
              <a:pPr/>
              <a:t>27</a:t>
            </a:fld>
            <a:endParaRPr lang="en-U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Tanya audience, sharing bagaimana mereka menyusun jadual audit</a:t>
            </a:r>
          </a:p>
        </p:txBody>
      </p:sp>
    </p:spTree>
    <p:extLst>
      <p:ext uri="{BB962C8B-B14F-4D97-AF65-F5344CB8AC3E}">
        <p14:creationId xmlns:p14="http://schemas.microsoft.com/office/powerpoint/2010/main" val="3566065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3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02" tIns="47951" rIns="95902" bIns="47951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005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40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93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319" y="4759975"/>
            <a:ext cx="5049526" cy="4509798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9411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2313"/>
            <a:ext cx="6427787" cy="44497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16" tIns="47959" rIns="95916" bIns="47959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631645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Setiap peserta training harus menuliskan ulang temua tersebut dengan konsep PLOR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BDF8-14C2-4D32-9766-1D2490428EE8}" type="slidenum">
              <a:rPr lang="en-US"/>
              <a:pPr/>
              <a:t>84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4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98904-57B3-492C-B0E4-98CF2E42CBDC}" type="slidenum">
              <a:rPr lang="en-US"/>
              <a:pPr/>
              <a:t>85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9765C0-9CCF-4F48-875B-A549AE24B9AE}" type="slidenum">
              <a:rPr lang="en-US"/>
              <a:pPr/>
              <a:t>91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6475" y="698500"/>
            <a:ext cx="5041900" cy="34909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1195" y="4423003"/>
            <a:ext cx="5170875" cy="41870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291" tIns="46646" rIns="93291" bIns="46646"/>
          <a:lstStyle/>
          <a:p>
            <a:r>
              <a:rPr lang="en-US"/>
              <a:t>Corrective action tidak boleh pakai “</a:t>
            </a:r>
            <a:r>
              <a:rPr lang="en-US" b="1"/>
              <a:t>akan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874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339BD-E5E7-46B5-92D3-A0648DC9496B}" type="slidenum">
              <a:rPr lang="en-US"/>
              <a:pPr/>
              <a:t>92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0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</p:spTree>
    <p:extLst>
      <p:ext uri="{BB962C8B-B14F-4D97-AF65-F5344CB8AC3E}">
        <p14:creationId xmlns:p14="http://schemas.microsoft.com/office/powerpoint/2010/main" val="22482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</p:spTree>
    <p:extLst>
      <p:ext uri="{BB962C8B-B14F-4D97-AF65-F5344CB8AC3E}">
        <p14:creationId xmlns:p14="http://schemas.microsoft.com/office/powerpoint/2010/main" val="9338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</p:spTree>
    <p:extLst>
      <p:ext uri="{BB962C8B-B14F-4D97-AF65-F5344CB8AC3E}">
        <p14:creationId xmlns:p14="http://schemas.microsoft.com/office/powerpoint/2010/main" val="251624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897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1163638"/>
            <a:ext cx="453866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4850" y="4479925"/>
            <a:ext cx="5643563" cy="36655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CD8E5-EE87-4E61-8B70-347B750B80D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4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A46626-E057-4BBF-9287-4202B0C4A680}" type="slidenum">
              <a:rPr lang="en-US"/>
              <a:pPr/>
              <a:t>22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3E4D6ED0-77AE-4ECA-B000-AF4BE96A45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3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2B2C95CB-5972-4B2C-B316-9D40D9226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71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AAB23D2C-73A8-4CEC-836E-4010AA50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4BCAFFF6-67FD-484F-B2A7-9BE196C56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4">
            <a:extLst>
              <a:ext uri="{FF2B5EF4-FFF2-40B4-BE49-F238E27FC236}">
                <a16:creationId xmlns:a16="http://schemas.microsoft.com/office/drawing/2014/main" id="{594E6283-41E1-4EBF-8AC9-ED607BCC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  <a:prstGeom prst="rect">
            <a:avLst/>
          </a:prstGeo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615EC7AF-6192-45A9-9E95-0E41F8E3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45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1" y="274638"/>
            <a:ext cx="9056687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A60541BF-CC10-4E5D-9433-38C2C12CB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0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2749C2FC-9D3F-439D-9ED8-331E912AC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82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39B82B3A-2377-4491-9B67-392659E6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73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5" name="Footer Placeholder 24">
            <a:extLst>
              <a:ext uri="{FF2B5EF4-FFF2-40B4-BE49-F238E27FC236}">
                <a16:creationId xmlns:a16="http://schemas.microsoft.com/office/drawing/2014/main" id="{2336DC16-4275-4CBA-90DD-D2B15B755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12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E247A-2DDF-45A1-9609-03ADF56EB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48" y="6492875"/>
            <a:ext cx="5760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800" dirty="0" err="1"/>
              <a:t>Integrasi</a:t>
            </a:r>
            <a:r>
              <a:rPr lang="en-US" sz="800" dirty="0"/>
              <a:t> Audit IATF 16949 &amp; ISO 14001, 1/Rev.00, ©Copyright Sentral Sistem </a:t>
            </a:r>
            <a:r>
              <a:rPr lang="en-US" sz="800" dirty="0" err="1"/>
              <a:t>Agustus</a:t>
            </a:r>
            <a:r>
              <a:rPr lang="en-US" sz="800" dirty="0"/>
              <a:t>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12BB-648D-4867-BE03-FDA2E91A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77150" y="648861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355C-9521-4613-9812-7FDDF3FF7BD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6" r:id="rId3"/>
    <p:sldLayoutId id="2147484068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3" r:id="rId10"/>
    <p:sldLayoutId id="2147484084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54002" y="2255249"/>
            <a:ext cx="2123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QUALITY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64705" y="1714488"/>
            <a:ext cx="3156220" cy="1285885"/>
          </a:xfrm>
        </p:spPr>
        <p:txBody>
          <a:bodyPr/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088905" y="3286124"/>
            <a:ext cx="5372848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IATF 16949:2016 </a:t>
            </a:r>
            <a:r>
              <a:rPr lang="en-US" sz="6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dan</a:t>
            </a:r>
            <a:r>
              <a:rPr lang="en-US" sz="6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 ISO 14001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 </a:t>
            </a:r>
            <a:endParaRPr kumimoji="0" lang="id-ID" sz="6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19020" y="2024416"/>
            <a:ext cx="1820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95216" y="285728"/>
            <a:ext cx="4012673" cy="62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AC4C0E-DFEB-4C96-BD9B-E84B80616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/>
              <a:t>Integrasi Audit IATF 16949 &amp; ISO 14001, 1/Rev.00, ©Copyright Sentral Sistem Agustus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2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2011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 </a:t>
            </a:r>
            <a:r>
              <a:rPr lang="en-US" sz="24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4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4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4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4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8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41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513086" y="1772816"/>
            <a:ext cx="8897614" cy="52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417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5738818" y="141723"/>
            <a:ext cx="3690933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Compliance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529064" y="1124744"/>
            <a:ext cx="4392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5E94571-1640-44AC-9656-2E126A36BEA6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4608" y="764704"/>
            <a:ext cx="7848872" cy="570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693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393" y="1857364"/>
            <a:ext cx="5008483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3800" b="1" dirty="0"/>
              <a:t>COMPLIANCE = EFEKTIF ???</a:t>
            </a:r>
            <a:endParaRPr lang="en-US" sz="3800" b="1" u="sng" dirty="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65880" y="1771652"/>
            <a:ext cx="4573466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Sistem sudah compliance, </a:t>
            </a: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tetapi apakah pasti efektif ?</a:t>
            </a:r>
          </a:p>
          <a:p>
            <a:pPr defTabSz="873125" latinLnBrk="1"/>
            <a:endParaRPr kumimoji="1" lang="en-US" sz="2000" b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Mungkinkah masih terdapat beberapa </a:t>
            </a:r>
          </a:p>
          <a:p>
            <a:pPr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kendala sebagai berikut :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Banyak gan</a:t>
            </a:r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g</a:t>
            </a: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guan di internal </a:t>
            </a:r>
          </a:p>
          <a:p>
            <a:pPr marL="363538" lvl="1" indent="-184150" defTabSz="873125" latinLnBrk="1"/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	perusahaan, atau 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Complain dari </a:t>
            </a:r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pelanggan akibat </a:t>
            </a:r>
          </a:p>
          <a:p>
            <a:pPr marL="363538" lvl="1" indent="-184150" defTabSz="873125" latinLnBrk="1"/>
            <a:r>
              <a:rPr kumimoji="1" lang="id-ID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  supplier</a:t>
            </a:r>
            <a:endParaRPr kumimoji="1" lang="en-US" sz="2000" b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Bagaimana jika perusahaan sudah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mempunyai punya sistem seleksi,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tetapi sistem seleksinya terlalu mudah,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>
                <a:latin typeface="Tahoma" pitchFamily="34" charset="0"/>
                <a:ea typeface="굴림" pitchFamily="50" charset="-127"/>
                <a:cs typeface="Tahoma" pitchFamily="34" charset="0"/>
              </a:rPr>
              <a:t>sehingga semua supplier pasti lulus ?? </a:t>
            </a: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3113270" y="6270656"/>
            <a:ext cx="6624642" cy="50164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9CF35115-CAA0-4057-AD07-6D1DDE12EEC6}" type="slidenum">
              <a:rPr lang="id-ID" smtClean="0"/>
              <a:pPr algn="r">
                <a:defRPr/>
              </a:pPr>
              <a:t>13</a:t>
            </a:fld>
            <a:endParaRPr lang="id-ID" dirty="0"/>
          </a:p>
        </p:txBody>
      </p:sp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85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393" y="1857364"/>
            <a:ext cx="5008483" cy="36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3800" b="1" dirty="0"/>
              <a:t>COMPLIANCE = EFEKTIF ???</a:t>
            </a:r>
            <a:endParaRPr lang="en-US" sz="3800" b="1" u="sng" dirty="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81432" y="1771652"/>
            <a:ext cx="474012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73125" latinLnBrk="1"/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Sistem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compliance, </a:t>
            </a: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tetapi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apakah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pasti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efektif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?</a:t>
            </a:r>
          </a:p>
          <a:p>
            <a:pPr defTabSz="873125" latinLnBrk="1"/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External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: </a:t>
            </a: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Tuntutan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Customer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Peraturan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Persaingan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Apa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yang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baik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hari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belum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tentu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masih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relevan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untuk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saat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endParaRPr kumimoji="1" lang="en-US" sz="2000" u="sng" dirty="0">
              <a:solidFill>
                <a:srgbClr val="FF0000"/>
              </a:solidFill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3113270" y="6270656"/>
            <a:ext cx="6624642" cy="50164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9CF35115-CAA0-4057-AD07-6D1DDE12EEC6}" type="slidenum">
              <a:rPr lang="id-ID" smtClean="0"/>
              <a:pPr algn="r">
                <a:defRPr/>
              </a:pPr>
              <a:t>14</a:t>
            </a:fld>
            <a:endParaRPr lang="id-ID" dirty="0"/>
          </a:p>
        </p:txBody>
      </p:sp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85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80968" y="188640"/>
            <a:ext cx="8888286" cy="428628"/>
          </a:xfrm>
          <a:noFill/>
        </p:spPr>
        <p:txBody>
          <a:bodyPr lIns="87275" tIns="43637" rIns="87275" bIns="43637"/>
          <a:lstStyle/>
          <a:p>
            <a:pPr eaLnBrk="1" hangingPunct="1"/>
            <a:r>
              <a:rPr lang="en-US" sz="2400" dirty="0" err="1"/>
              <a:t>Perbandingan</a:t>
            </a:r>
            <a:r>
              <a:rPr lang="en-US" sz="2400" dirty="0"/>
              <a:t> Audit </a:t>
            </a:r>
            <a:r>
              <a:rPr lang="en-US" sz="2400" dirty="0" err="1"/>
              <a:t>Kesesuaian</a:t>
            </a:r>
            <a:r>
              <a:rPr lang="en-US" sz="2400" dirty="0"/>
              <a:t> </a:t>
            </a:r>
            <a:r>
              <a:rPr lang="en-US" sz="2400" dirty="0" err="1"/>
              <a:t>vs</a:t>
            </a:r>
            <a:r>
              <a:rPr lang="en-US" sz="2400" dirty="0"/>
              <a:t> Audit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736976" y="950803"/>
            <a:ext cx="2432720" cy="504056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 flipH="1">
            <a:off x="2000672" y="950803"/>
            <a:ext cx="2432720" cy="50405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0968" y="1628800"/>
            <a:ext cx="41964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sudah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sesuai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persyaratan</a:t>
            </a:r>
            <a:r>
              <a:rPr lang="en-US" sz="1600" dirty="0">
                <a:latin typeface="+mj-lt"/>
              </a:rPr>
              <a:t> ISO 9001, IATF 16949 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dijalankan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konsisten</a:t>
            </a:r>
            <a:r>
              <a:rPr lang="en-US" sz="1600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7656" y="1622165"/>
            <a:ext cx="4985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persyaratan</a:t>
            </a:r>
            <a:r>
              <a:rPr lang="en-US" sz="1600" dirty="0">
                <a:latin typeface="+mn-lt"/>
              </a:rPr>
              <a:t> ISO 9001 , IATF 16949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konsisten</a:t>
            </a:r>
            <a:r>
              <a:rPr lang="en-US" sz="1600" dirty="0">
                <a:latin typeface="+mn-lt"/>
              </a:rPr>
              <a:t>? 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objectives/ </a:t>
            </a:r>
            <a:r>
              <a:rPr lang="en-US" sz="1600" dirty="0" err="1">
                <a:latin typeface="+mn-lt"/>
              </a:rPr>
              <a:t>tujuan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tercapai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Barang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dibeli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bagus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standar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datang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waktu</a:t>
            </a:r>
            <a:r>
              <a:rPr lang="en-US" sz="1600" dirty="0">
                <a:latin typeface="+mn-lt"/>
              </a:rPr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>
                <a:latin typeface="+mn-lt"/>
              </a:rPr>
              <a:t>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mengcover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urgent?</a:t>
            </a:r>
          </a:p>
        </p:txBody>
      </p:sp>
      <p:sp>
        <p:nvSpPr>
          <p:cNvPr id="7" name="Rectangle 6"/>
          <p:cNvSpPr/>
          <p:nvPr/>
        </p:nvSpPr>
        <p:spPr>
          <a:xfrm>
            <a:off x="328604" y="4347151"/>
            <a:ext cx="424022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maka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dinyatakan</a:t>
            </a:r>
            <a:r>
              <a:rPr lang="en-US" sz="1600" dirty="0">
                <a:latin typeface="+mn-lt"/>
              </a:rPr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tidak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berarti</a:t>
            </a:r>
            <a:r>
              <a:rPr lang="en-US" sz="1600" dirty="0">
                <a:latin typeface="+mn-lt"/>
              </a:rPr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9072" y="4347151"/>
            <a:ext cx="49944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realisasi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produk</a:t>
            </a:r>
            <a:r>
              <a:rPr lang="en-US" sz="1600" dirty="0">
                <a:latin typeface="+mn-lt"/>
              </a:rPr>
              <a:t>/</a:t>
            </a:r>
            <a:r>
              <a:rPr lang="en-US" sz="1600" dirty="0" err="1">
                <a:latin typeface="+mn-lt"/>
              </a:rPr>
              <a:t>jasa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sering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terganggu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karena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adanya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keterlambatan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- </a:t>
            </a:r>
            <a:r>
              <a:rPr lang="en-US" sz="1600" dirty="0" err="1">
                <a:latin typeface="+mn-lt"/>
              </a:rPr>
              <a:t>Walaupun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tetapi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objectives/ </a:t>
            </a:r>
            <a:r>
              <a:rPr lang="en-US" sz="1600" b="1" dirty="0" err="1">
                <a:latin typeface="+mn-lt"/>
              </a:rPr>
              <a:t>tujuannya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tidak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tercapai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maka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dinyatakan</a:t>
            </a:r>
            <a:r>
              <a:rPr lang="en-US" sz="1600" b="1" dirty="0">
                <a:latin typeface="+mn-lt"/>
              </a:rPr>
              <a:t> “Ada </a:t>
            </a:r>
            <a:r>
              <a:rPr lang="en-US" sz="1600" b="1" dirty="0" err="1">
                <a:latin typeface="+mn-lt"/>
              </a:rPr>
              <a:t>kelemahan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dari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prosedur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pembelian</a:t>
            </a:r>
            <a:r>
              <a:rPr lang="en-US" sz="1600" b="1" dirty="0">
                <a:latin typeface="+mn-lt"/>
              </a:rPr>
              <a:t>”</a:t>
            </a:r>
            <a:r>
              <a:rPr lang="en-US" sz="1600" dirty="0">
                <a:latin typeface="+mn-lt"/>
              </a:rPr>
              <a:t>. Auditor </a:t>
            </a:r>
            <a:r>
              <a:rPr lang="en-US" sz="1600" dirty="0" err="1">
                <a:latin typeface="+mn-lt"/>
              </a:rPr>
              <a:t>mencoba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mengidentifikasi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letak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kelemahan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tersebut</a:t>
            </a:r>
            <a:r>
              <a:rPr lang="en-US" sz="1600" dirty="0">
                <a:latin typeface="+mn-lt"/>
              </a:rPr>
              <a:t>. (</a:t>
            </a: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sistem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seleksi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masih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baik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Dst</a:t>
            </a:r>
            <a:r>
              <a:rPr lang="en-US" sz="1600" dirty="0">
                <a:latin typeface="+mn-lt"/>
              </a:rPr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424608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736976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00908" y="950803"/>
            <a:ext cx="0" cy="540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33368" y="6926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45" y="2582865"/>
            <a:ext cx="1926255" cy="19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5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8828" y="290949"/>
            <a:ext cx="6227076" cy="1143000"/>
          </a:xfrm>
          <a:noFill/>
        </p:spPr>
        <p:txBody>
          <a:bodyPr/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Quality Audit yang </a:t>
            </a:r>
            <a:r>
              <a:rPr lang="en-US" sz="4000" b="1" dirty="0" err="1"/>
              <a:t>baik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24306" y="1928802"/>
            <a:ext cx="5695347" cy="470234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dirty="0" err="1"/>
              <a:t>Tetapi</a:t>
            </a:r>
            <a:r>
              <a:rPr lang="en-US" sz="36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u="sng" dirty="0" err="1"/>
              <a:t>Melihat</a:t>
            </a:r>
            <a:r>
              <a:rPr lang="en-US" sz="3600" b="1" u="sng" dirty="0"/>
              <a:t> </a:t>
            </a:r>
            <a:r>
              <a:rPr lang="en-US" sz="3600" b="1" u="sng" dirty="0" err="1"/>
              <a:t>Kelemahan</a:t>
            </a:r>
            <a:r>
              <a:rPr lang="en-US" sz="3600" b="1" u="sng" dirty="0"/>
              <a:t> Sistem </a:t>
            </a:r>
            <a:r>
              <a:rPr lang="en-US" sz="3600" b="1" u="sng" dirty="0" err="1"/>
              <a:t>Manajemen</a:t>
            </a:r>
            <a:r>
              <a:rPr lang="en-US" sz="3600" b="1" u="sng" dirty="0"/>
              <a:t> </a:t>
            </a:r>
            <a:r>
              <a:rPr lang="en-US" sz="3600" b="1" u="sng" dirty="0" err="1"/>
              <a:t>Mutu</a:t>
            </a:r>
            <a:r>
              <a:rPr lang="en-US" sz="3600" b="1" u="sng" dirty="0"/>
              <a:t>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u="sng" dirty="0" err="1"/>
              <a:t>kondisi</a:t>
            </a:r>
            <a:r>
              <a:rPr lang="en-US" sz="2800" u="sng" dirty="0"/>
              <a:t> yang </a:t>
            </a:r>
            <a:r>
              <a:rPr lang="en-US" sz="2800" u="sng" dirty="0" err="1"/>
              <a:t>dulu</a:t>
            </a:r>
            <a:r>
              <a:rPr lang="en-US" sz="2800" u="sng" dirty="0"/>
              <a:t> </a:t>
            </a:r>
            <a:r>
              <a:rPr lang="en-US" sz="2800" u="sng" dirty="0" err="1"/>
              <a:t>sudah</a:t>
            </a:r>
            <a:r>
              <a:rPr lang="en-US" sz="2800" u="sng" dirty="0"/>
              <a:t> </a:t>
            </a:r>
            <a:r>
              <a:rPr lang="en-US" sz="2800" u="sng" dirty="0" err="1"/>
              <a:t>baik</a:t>
            </a:r>
            <a:r>
              <a:rPr lang="en-US" sz="2800" u="sng" dirty="0"/>
              <a:t> </a:t>
            </a:r>
            <a:r>
              <a:rPr lang="en-US" sz="2800" u="sng" dirty="0" err="1"/>
              <a:t>berpotensi</a:t>
            </a:r>
            <a:r>
              <a:rPr lang="en-US" sz="2800" u="sng" dirty="0"/>
              <a:t> </a:t>
            </a:r>
            <a:r>
              <a:rPr lang="en-US" sz="2800" u="sng" dirty="0" err="1"/>
              <a:t>menjadi</a:t>
            </a:r>
            <a:r>
              <a:rPr lang="en-US" sz="2800" u="sng" dirty="0"/>
              <a:t> “</a:t>
            </a:r>
            <a:r>
              <a:rPr lang="en-US" sz="2800" u="sng" dirty="0" err="1"/>
              <a:t>kurang</a:t>
            </a:r>
            <a:r>
              <a:rPr lang="en-US" sz="2800" u="sng" dirty="0"/>
              <a:t>” </a:t>
            </a:r>
            <a:r>
              <a:rPr lang="en-US" sz="2800" u="sng" dirty="0" err="1"/>
              <a:t>baik</a:t>
            </a:r>
            <a:r>
              <a:rPr lang="en-US" sz="2800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1073494" cy="68580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24608" y="188640"/>
            <a:ext cx="7998745" cy="6404156"/>
            <a:chOff x="815" y="59"/>
            <a:chExt cx="5258" cy="4250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 sz="2000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198" y="1178"/>
              <a:ext cx="1967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proses yang </a:t>
              </a:r>
              <a:r>
                <a:rPr lang="en-US" sz="1400" b="0" dirty="0" err="1">
                  <a:latin typeface="Times New Roman" pitchFamily="18" charset="0"/>
                </a:rPr>
                <a:t>sistematik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independen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terdokumentasi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mengevaluasinya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secara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objektif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menentukan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sejauh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mana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dipenuhi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12" y="1211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440" y="218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Bukti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Rekaman</a:t>
              </a:r>
              <a:r>
                <a:rPr lang="en-US" sz="1400" b="0" dirty="0">
                  <a:latin typeface="Times New Roman" pitchFamily="18" charset="0"/>
                </a:rPr>
                <a:t>/</a:t>
              </a:r>
              <a:r>
                <a:rPr lang="en-US" sz="1400" b="0" dirty="0" err="1">
                  <a:latin typeface="Times New Roman" pitchFamily="18" charset="0"/>
                </a:rPr>
                <a:t>catatan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pernyataan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fakta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informasi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lainnya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terkait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dapat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diverifikasi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487" y="3321"/>
              <a:ext cx="1490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Kesimpulan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507" y="252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Satu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519" y="3448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kompetensi untuk melakukan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Orang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pengetahuan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keahlian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khusus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terhadap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subyek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815" y="2323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Kriteria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Seperangkat kebijakan, prosedur atau persyaratan yang digunakan sebagai acuan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815" y="19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399" y="59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Sekumpulan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rencana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direncanakan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dalam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waktu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diarahkan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maksud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Organisasi atau orang yang diaudit</a:t>
              </a: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75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3" y="904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720"/>
              <a:ext cx="576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82" y="2256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164" y="3101"/>
              <a:ext cx="4" cy="35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64" y="1929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159" y="3744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976"/>
              <a:ext cx="504" cy="43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842"/>
              <a:ext cx="582" cy="46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832" y="1008"/>
              <a:ext cx="1089" cy="907"/>
              <a:chOff x="806" y="935"/>
              <a:chExt cx="1088" cy="907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" y="935"/>
                <a:ext cx="1088" cy="885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 sz="2000"/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0" y="0"/>
            <a:ext cx="1023910" cy="6858000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AidaSerif" pitchFamily="2" charset="0"/>
              </a:rPr>
              <a:t>KONSEP AUDIT ISO 19011:2011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4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19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057400" y="94343"/>
            <a:ext cx="77217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19011-2011</a:t>
            </a:r>
          </a:p>
          <a:p>
            <a:pPr algn="ctr"/>
            <a:r>
              <a:rPr lang="en-US" sz="24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4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4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4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1484784"/>
            <a:ext cx="5798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578748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16277" y="1092695"/>
            <a:ext cx="7543800" cy="545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a. </a:t>
            </a:r>
            <a:r>
              <a:rPr lang="en-US" sz="1700" b="1" u="sng" dirty="0" err="1">
                <a:latin typeface="Calibri" panose="020F0502020204030204" pitchFamily="34" charset="0"/>
              </a:rPr>
              <a:t>Memegang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Etika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Dasar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antara</a:t>
            </a:r>
            <a:r>
              <a:rPr lang="en-US" sz="1700" b="1" i="1" dirty="0">
                <a:latin typeface="Calibri" panose="020F0502020204030204" pitchFamily="34" charset="0"/>
              </a:rPr>
              <a:t> lain </a:t>
            </a:r>
            <a:r>
              <a:rPr lang="en-US" sz="1700" b="1" i="1" dirty="0" err="1">
                <a:latin typeface="Calibri" panose="020F0502020204030204" pitchFamily="34" charset="0"/>
              </a:rPr>
              <a:t>Kepercayaan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Integritas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Memegang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Kerahasiaan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Kebijaksanaan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b. </a:t>
            </a:r>
            <a:r>
              <a:rPr lang="en-US" sz="1700" b="1" u="sng" dirty="0" err="1">
                <a:latin typeface="Calibri" panose="020F0502020204030204" pitchFamily="34" charset="0"/>
              </a:rPr>
              <a:t>Kejujuran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dalam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Penyampaian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Kewajiban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untuk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melaporkan</a:t>
            </a:r>
            <a:r>
              <a:rPr lang="en-US" sz="1700" b="1" i="1" dirty="0">
                <a:latin typeface="Calibri" panose="020F0502020204030204" pitchFamily="34" charset="0"/>
              </a:rPr>
              <a:t> yang </a:t>
            </a:r>
            <a:r>
              <a:rPr lang="en-US" sz="1700" b="1" i="1" dirty="0" err="1">
                <a:latin typeface="Calibri" panose="020F0502020204030204" pitchFamily="34" charset="0"/>
              </a:rPr>
              <a:t>sebenarnya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tepat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c. </a:t>
            </a:r>
            <a:r>
              <a:rPr lang="en-US" sz="1700" b="1" u="sng" dirty="0" err="1">
                <a:latin typeface="Calibri" panose="020F0502020204030204" pitchFamily="34" charset="0"/>
              </a:rPr>
              <a:t>Rahasia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Kmenjaga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kerahsasian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informasi</a:t>
            </a:r>
            <a:endParaRPr lang="en-US" sz="17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d. </a:t>
            </a:r>
            <a:r>
              <a:rPr lang="en-US" sz="1700" b="1" u="sng" dirty="0" err="1">
                <a:latin typeface="Calibri" panose="020F0502020204030204" pitchFamily="34" charset="0"/>
              </a:rPr>
              <a:t>Memegang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Nilai-nilai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7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Menerapkan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ketepatan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dalam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pengambilan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keputusan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pada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pelaksanaan</a:t>
            </a:r>
            <a:r>
              <a:rPr lang="en-US" sz="17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e. </a:t>
            </a:r>
            <a:r>
              <a:rPr lang="en-US" sz="1700" b="1" u="sng" dirty="0" err="1">
                <a:latin typeface="Calibri" panose="020F0502020204030204" pitchFamily="34" charset="0"/>
              </a:rPr>
              <a:t>Independen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  <a:r>
              <a:rPr lang="en-US" sz="17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Objektif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terhindar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dari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konflik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kepentingan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f. </a:t>
            </a:r>
            <a:r>
              <a:rPr lang="en-US" sz="1700" b="1" u="sng" dirty="0" err="1">
                <a:latin typeface="Calibri" panose="020F0502020204030204" pitchFamily="34" charset="0"/>
              </a:rPr>
              <a:t>Bukti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berdasarkan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Fakta</a:t>
            </a:r>
            <a:r>
              <a:rPr lang="en-US" sz="17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Metoda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rasional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untuk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mencapai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kesimpulan</a:t>
            </a:r>
            <a:r>
              <a:rPr lang="en-US" sz="1700" b="1" i="1" dirty="0">
                <a:latin typeface="Calibri" panose="020F0502020204030204" pitchFamily="34" charset="0"/>
              </a:rPr>
              <a:t> audit yang </a:t>
            </a:r>
            <a:r>
              <a:rPr lang="en-US" sz="1700" b="1" i="1" dirty="0" err="1">
                <a:latin typeface="Calibri" panose="020F0502020204030204" pitchFamily="34" charset="0"/>
              </a:rPr>
              <a:t>dapat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dipercaya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dalam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proses</a:t>
            </a:r>
            <a:r>
              <a:rPr lang="en-US" sz="1700" b="1" i="1" dirty="0">
                <a:latin typeface="Calibri" panose="020F0502020204030204" pitchFamily="34" charset="0"/>
              </a:rPr>
              <a:t> audit yang </a:t>
            </a:r>
            <a:r>
              <a:rPr lang="en-US" sz="1700" b="1" i="1" dirty="0" err="1">
                <a:latin typeface="Calibri" panose="020F0502020204030204" pitchFamily="34" charset="0"/>
              </a:rPr>
              <a:t>sistematis</a:t>
            </a:r>
            <a:r>
              <a:rPr lang="en-US" sz="1700" b="1" i="1" dirty="0">
                <a:latin typeface="Calibri" panose="020F0502020204030204" pitchFamily="34" charset="0"/>
              </a:rPr>
              <a:t>. </a:t>
            </a:r>
            <a:r>
              <a:rPr lang="en-US" sz="1700" b="1" i="1" dirty="0" err="1">
                <a:latin typeface="Calibri" panose="020F0502020204030204" pitchFamily="34" charset="0"/>
              </a:rPr>
              <a:t>Bukti</a:t>
            </a:r>
            <a:r>
              <a:rPr lang="en-US" sz="1700" b="1" i="1" dirty="0">
                <a:latin typeface="Calibri" panose="020F0502020204030204" pitchFamily="34" charset="0"/>
              </a:rPr>
              <a:t> Audit </a:t>
            </a:r>
            <a:r>
              <a:rPr lang="en-US" sz="1700" b="1" i="1" dirty="0" err="1">
                <a:latin typeface="Calibri" panose="020F0502020204030204" pitchFamily="34" charset="0"/>
              </a:rPr>
              <a:t>dapat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diverifikasi</a:t>
            </a:r>
            <a:endParaRPr lang="en-US" sz="17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0476" y="1379385"/>
            <a:ext cx="7407432" cy="4929222"/>
          </a:xfrm>
          <a:noFill/>
        </p:spPr>
        <p:txBody>
          <a:bodyPr/>
          <a:lstStyle/>
          <a:p>
            <a:pPr marL="1079500" indent="-360363" eaLnBrk="1" hangingPunct="1">
              <a:lnSpc>
                <a:spcPct val="90000"/>
              </a:lnSpc>
            </a:pPr>
            <a:endParaRPr lang="en-US" sz="18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Training IQA IATF 16949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9001:2015, ISO 14001:2015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IATF 16949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9.2 internal audit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7.2.3 internal auditor competence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19011:2011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9000:2015 basic fundamental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perbendaharaan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kata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Teknik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Audit IATF 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2472762" y="180062"/>
            <a:ext cx="6356350" cy="26511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pc="72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ISO 19001 : 2011 : </a:t>
            </a:r>
            <a:r>
              <a:rPr lang="en-US" sz="3600" kern="10" spc="720" dirty="0" err="1">
                <a:ln w="9525">
                  <a:noFill/>
                  <a:round/>
                  <a:headEnd/>
                  <a:tailEnd/>
                </a:ln>
                <a:latin typeface="Arial Black"/>
              </a:rPr>
              <a:t>Mengelola</a:t>
            </a:r>
            <a:r>
              <a:rPr lang="en-US" sz="3600" kern="10" spc="72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 Program Audit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205491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618644" y="865221"/>
            <a:ext cx="3856342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5.2.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Menetapkan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Tujuan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Program Audit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18644" y="1432905"/>
            <a:ext cx="3856342" cy="19320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5.3.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Menetapkan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Program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 dirty="0"/>
              <a:t>	5.3.1.	</a:t>
            </a:r>
            <a:r>
              <a:rPr lang="en-US" sz="1200" baseline="0" dirty="0" err="1"/>
              <a:t>Peran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tanggung</a:t>
            </a:r>
            <a:r>
              <a:rPr lang="en-US" sz="1200" dirty="0"/>
              <a:t> </a:t>
            </a:r>
            <a:r>
              <a:rPr lang="en-US" sz="1200" dirty="0" err="1"/>
              <a:t>jawab</a:t>
            </a:r>
            <a:r>
              <a:rPr lang="en-US" sz="1200" dirty="0"/>
              <a:t> </a:t>
            </a:r>
            <a:r>
              <a:rPr lang="en-US" sz="1200" dirty="0" err="1"/>
              <a:t>pengelola</a:t>
            </a:r>
            <a:r>
              <a:rPr lang="en-US" sz="1200" dirty="0"/>
              <a:t> 				program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5.3.2.	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Kompetensi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Orang yang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mengelola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program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		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 dirty="0"/>
              <a:t>	5.3.3.	</a:t>
            </a:r>
            <a:r>
              <a:rPr lang="en-US" sz="1200" baseline="0" dirty="0" err="1"/>
              <a:t>Menetapkan</a:t>
            </a:r>
            <a:r>
              <a:rPr lang="en-US" sz="1200" baseline="0" dirty="0"/>
              <a:t> </a:t>
            </a:r>
            <a:r>
              <a:rPr lang="en-US" sz="1200" baseline="0" dirty="0" err="1"/>
              <a:t>sejauh</a:t>
            </a:r>
            <a:r>
              <a:rPr lang="en-US" sz="1200" baseline="0" dirty="0"/>
              <a:t> </a:t>
            </a:r>
            <a:r>
              <a:rPr lang="en-US" sz="1200" baseline="0" dirty="0" err="1"/>
              <a:t>mana</a:t>
            </a:r>
            <a:r>
              <a:rPr lang="en-US" sz="1200" baseline="0" dirty="0"/>
              <a:t> program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	5.3.4.	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Mengidentifikasi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dan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mengevaluasi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resiko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			program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 dirty="0"/>
              <a:t>	5.3.5.	</a:t>
            </a:r>
            <a:r>
              <a:rPr lang="en-US" sz="1200" baseline="0" dirty="0" err="1"/>
              <a:t>Menetapkan</a:t>
            </a:r>
            <a:r>
              <a:rPr lang="en-US" sz="1200" dirty="0"/>
              <a:t> </a:t>
            </a:r>
            <a:r>
              <a:rPr lang="en-US" sz="1200" dirty="0" err="1"/>
              <a:t>prosedur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program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5.3.6.	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Mengidentifikasi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sumber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daya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program audit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18644" y="3551610"/>
            <a:ext cx="3845805" cy="18123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5.4.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Implementasi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program audit</a:t>
            </a:r>
            <a:endParaRPr kumimoji="0" lang="en-US" sz="1200" b="1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 dirty="0"/>
              <a:t>	5.4.1.	</a:t>
            </a:r>
            <a:r>
              <a:rPr lang="en-US" sz="1200" baseline="0" dirty="0" err="1"/>
              <a:t>Umum</a:t>
            </a:r>
            <a:endParaRPr lang="en-US" sz="1200" baseline="0" dirty="0"/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	5.4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.2.	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Mendefinisikan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tujuan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ruang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lingkup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dan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			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kriteria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0" dirty="0"/>
              <a:t>	5.4.3.	</a:t>
            </a:r>
            <a:r>
              <a:rPr lang="en-US" sz="1200" baseline="0" dirty="0" err="1"/>
              <a:t>Memilih</a:t>
            </a:r>
            <a:r>
              <a:rPr lang="en-US" sz="1200" baseline="0" dirty="0"/>
              <a:t> </a:t>
            </a:r>
            <a:r>
              <a:rPr lang="en-US" sz="1200" baseline="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pemeriksaan</a:t>
            </a:r>
            <a:endParaRPr lang="en-US" sz="1200" baseline="0" dirty="0"/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	5.4.4.	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Memilih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anggota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audit</a:t>
            </a:r>
            <a:endParaRPr lang="en-US" sz="1200" dirty="0"/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5.4.5.	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Menetapkan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tanggung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jawab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untik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auditor 			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ketua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audit</a:t>
            </a:r>
          </a:p>
          <a:p>
            <a:pPr marL="273050" marR="0" indent="-273050" algn="l" defTabSz="328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	5.4.6.	</a:t>
            </a:r>
            <a:r>
              <a:rPr lang="en-US" sz="1200" dirty="0" err="1"/>
              <a:t>Mengelola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program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18643" y="5538324"/>
            <a:ext cx="384580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5.5.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Pemantauan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program audit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18643" y="6096000"/>
            <a:ext cx="3845805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5.6.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Meninjau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meningkatkan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program audit</a:t>
            </a:r>
          </a:p>
        </p:txBody>
      </p:sp>
      <p:cxnSp>
        <p:nvCxnSpPr>
          <p:cNvPr id="11" name="Straight Arrow Connector 10"/>
          <p:cNvCxnSpPr>
            <a:stCxn id="3" idx="2"/>
            <a:endCxn id="6" idx="0"/>
          </p:cNvCxnSpPr>
          <p:nvPr/>
        </p:nvCxnSpPr>
        <p:spPr bwMode="auto">
          <a:xfrm>
            <a:off x="4546815" y="1246221"/>
            <a:ext cx="0" cy="1866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 bwMode="auto">
          <a:xfrm flipH="1">
            <a:off x="4541547" y="3364926"/>
            <a:ext cx="5268" cy="1866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 bwMode="auto">
          <a:xfrm flipH="1">
            <a:off x="4541546" y="5363932"/>
            <a:ext cx="1" cy="174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2"/>
            <a:endCxn id="9" idx="0"/>
          </p:cNvCxnSpPr>
          <p:nvPr/>
        </p:nvCxnSpPr>
        <p:spPr bwMode="auto">
          <a:xfrm>
            <a:off x="4541546" y="5919324"/>
            <a:ext cx="0" cy="176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/>
          <p:cNvCxnSpPr>
            <a:stCxn id="9" idx="1"/>
            <a:endCxn id="3" idx="1"/>
          </p:cNvCxnSpPr>
          <p:nvPr/>
        </p:nvCxnSpPr>
        <p:spPr bwMode="auto">
          <a:xfrm rot="10800000" flipH="1">
            <a:off x="2618642" y="1055722"/>
            <a:ext cx="1" cy="5230779"/>
          </a:xfrm>
          <a:prstGeom prst="bentConnector3">
            <a:avLst>
              <a:gd name="adj1" fmla="val -228600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7086600" y="3810000"/>
            <a:ext cx="1676400" cy="6217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Kompetensi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Evaluasi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Auditor (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pasal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7)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086600" y="4593457"/>
            <a:ext cx="1676400" cy="4357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Melakukan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Audit</a:t>
            </a:r>
          </a:p>
          <a:p>
            <a:pPr marL="0" marR="0" indent="0" algn="ctr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pasal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6)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6477000" y="4114800"/>
            <a:ext cx="609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6464448" y="4811328"/>
            <a:ext cx="609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4" name="Freeform 43"/>
          <p:cNvSpPr/>
          <p:nvPr/>
        </p:nvSpPr>
        <p:spPr bwMode="auto">
          <a:xfrm>
            <a:off x="8086725" y="771525"/>
            <a:ext cx="1362075" cy="5781675"/>
          </a:xfrm>
          <a:custGeom>
            <a:avLst/>
            <a:gdLst>
              <a:gd name="connsiteX0" fmla="*/ 142875 w 1362075"/>
              <a:gd name="connsiteY0" fmla="*/ 0 h 5667375"/>
              <a:gd name="connsiteX1" fmla="*/ 1362075 w 1362075"/>
              <a:gd name="connsiteY1" fmla="*/ 0 h 5667375"/>
              <a:gd name="connsiteX2" fmla="*/ 1362075 w 1362075"/>
              <a:gd name="connsiteY2" fmla="*/ 5657850 h 5667375"/>
              <a:gd name="connsiteX3" fmla="*/ 0 w 1362075"/>
              <a:gd name="connsiteY3" fmla="*/ 5667375 h 5667375"/>
              <a:gd name="connsiteX4" fmla="*/ 0 w 1362075"/>
              <a:gd name="connsiteY4" fmla="*/ 5667375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5667375">
                <a:moveTo>
                  <a:pt x="142875" y="0"/>
                </a:moveTo>
                <a:lnTo>
                  <a:pt x="1362075" y="0"/>
                </a:lnTo>
                <a:lnTo>
                  <a:pt x="1362075" y="5657850"/>
                </a:lnTo>
                <a:lnTo>
                  <a:pt x="0" y="5667375"/>
                </a:lnTo>
                <a:lnTo>
                  <a:pt x="0" y="5667375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>
            <a:off x="8116800" y="3457575"/>
            <a:ext cx="133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8153400" y="5441603"/>
            <a:ext cx="129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H="1">
            <a:off x="8153400" y="6007662"/>
            <a:ext cx="129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8711957" y="18890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PLAN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94085" y="426089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DO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19597" y="556312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CHECK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55476" y="611719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 flipH="1">
            <a:off x="6172200" y="771525"/>
            <a:ext cx="198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H="1">
            <a:off x="6076950" y="3457575"/>
            <a:ext cx="198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H="1">
            <a:off x="6096000" y="5441603"/>
            <a:ext cx="198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H="1">
            <a:off x="6106725" y="6010490"/>
            <a:ext cx="198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flipH="1">
            <a:off x="6047775" y="6553200"/>
            <a:ext cx="198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38946" name="Picture 2" descr="Image result for PD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1"/>
          <a:stretch/>
        </p:blipFill>
        <p:spPr bwMode="auto">
          <a:xfrm>
            <a:off x="273522" y="865221"/>
            <a:ext cx="2081924" cy="15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BA9E65-85F1-45F7-A094-4E645556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9269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2" name="Picture 12" descr="Image result for Turtle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1676" y="1447800"/>
            <a:ext cx="5774324" cy="31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683" name="Rectangle 3"/>
          <p:cNvSpPr>
            <a:spLocks noChangeArrowheads="1"/>
          </p:cNvSpPr>
          <p:nvPr/>
        </p:nvSpPr>
        <p:spPr bwMode="auto">
          <a:xfrm>
            <a:off x="2209800" y="3678381"/>
            <a:ext cx="4724400" cy="193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en-US" sz="6000" b="1" dirty="0">
                <a:latin typeface="Book Antiqua" pitchFamily="18" charset="0"/>
              </a:rPr>
              <a:t>Turtle Approach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422" y="514088"/>
            <a:ext cx="72138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en-US" sz="6000" b="1" dirty="0" err="1">
                <a:latin typeface="Book Antiqua" pitchFamily="18" charset="0"/>
              </a:rPr>
              <a:t>Teknik</a:t>
            </a:r>
            <a:r>
              <a:rPr lang="en-US" sz="6000" b="1" dirty="0">
                <a:latin typeface="Book Antiqua" pitchFamily="18" charset="0"/>
              </a:rPr>
              <a:t> Audit IATF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7211" y="2209800"/>
            <a:ext cx="18517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lang="en-US" sz="6000" b="1" dirty="0">
                <a:latin typeface="Book Antiqua" pitchFamily="18" charset="0"/>
              </a:rPr>
              <a:t>COP</a:t>
            </a:r>
          </a:p>
        </p:txBody>
      </p:sp>
      <p:sp>
        <p:nvSpPr>
          <p:cNvPr id="4" name="Flowchart: Off-page Connector 3"/>
          <p:cNvSpPr/>
          <p:nvPr/>
        </p:nvSpPr>
        <p:spPr bwMode="auto">
          <a:xfrm rot="16200000">
            <a:off x="315884" y="2011606"/>
            <a:ext cx="780283" cy="1412048"/>
          </a:xfrm>
          <a:prstGeom prst="flowChartOffpageConnector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lowchart: Off-page Connector 7"/>
          <p:cNvSpPr/>
          <p:nvPr/>
        </p:nvSpPr>
        <p:spPr bwMode="auto">
          <a:xfrm rot="16200000">
            <a:off x="577782" y="3168579"/>
            <a:ext cx="901840" cy="2057400"/>
          </a:xfrm>
          <a:prstGeom prst="flowChartOffpageConnector">
            <a:avLst/>
          </a:prstGeom>
          <a:solidFill>
            <a:srgbClr val="CC00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34200" y="5029200"/>
            <a:ext cx="2971800" cy="1752600"/>
          </a:xfrm>
          <a:custGeom>
            <a:avLst/>
            <a:gdLst>
              <a:gd name="connsiteX0" fmla="*/ 0 w 3200400"/>
              <a:gd name="connsiteY0" fmla="*/ 0 h 2057400"/>
              <a:gd name="connsiteX1" fmla="*/ 3200400 w 3200400"/>
              <a:gd name="connsiteY1" fmla="*/ 0 h 2057400"/>
              <a:gd name="connsiteX2" fmla="*/ 3200400 w 3200400"/>
              <a:gd name="connsiteY2" fmla="*/ 2057400 h 2057400"/>
              <a:gd name="connsiteX3" fmla="*/ 0 w 3200400"/>
              <a:gd name="connsiteY3" fmla="*/ 2057400 h 2057400"/>
              <a:gd name="connsiteX4" fmla="*/ 0 w 3200400"/>
              <a:gd name="connsiteY4" fmla="*/ 0 h 2057400"/>
              <a:gd name="connsiteX0" fmla="*/ 0 w 3200400"/>
              <a:gd name="connsiteY0" fmla="*/ 0 h 2057400"/>
              <a:gd name="connsiteX1" fmla="*/ 3200400 w 3200400"/>
              <a:gd name="connsiteY1" fmla="*/ 0 h 2057400"/>
              <a:gd name="connsiteX2" fmla="*/ 3200400 w 3200400"/>
              <a:gd name="connsiteY2" fmla="*/ 2057400 h 2057400"/>
              <a:gd name="connsiteX3" fmla="*/ 0 w 3200400"/>
              <a:gd name="connsiteY3" fmla="*/ 2057400 h 2057400"/>
              <a:gd name="connsiteX4" fmla="*/ 0 w 3200400"/>
              <a:gd name="connsiteY4" fmla="*/ 0 h 2057400"/>
              <a:gd name="connsiteX0" fmla="*/ 0 w 3200400"/>
              <a:gd name="connsiteY0" fmla="*/ 2057400 h 2057400"/>
              <a:gd name="connsiteX1" fmla="*/ 3200400 w 3200400"/>
              <a:gd name="connsiteY1" fmla="*/ 0 h 2057400"/>
              <a:gd name="connsiteX2" fmla="*/ 3200400 w 3200400"/>
              <a:gd name="connsiteY2" fmla="*/ 2057400 h 2057400"/>
              <a:gd name="connsiteX3" fmla="*/ 0 w 3200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2057400">
                <a:moveTo>
                  <a:pt x="0" y="2057400"/>
                </a:moveTo>
                <a:lnTo>
                  <a:pt x="3200400" y="0"/>
                </a:lnTo>
                <a:lnTo>
                  <a:pt x="3200400" y="2057400"/>
                </a:lnTo>
                <a:lnTo>
                  <a:pt x="0" y="20574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62700" y="5778028"/>
            <a:ext cx="3543300" cy="1066800"/>
          </a:xfrm>
          <a:custGeom>
            <a:avLst/>
            <a:gdLst>
              <a:gd name="connsiteX0" fmla="*/ 0 w 2057400"/>
              <a:gd name="connsiteY0" fmla="*/ 0 h 1066800"/>
              <a:gd name="connsiteX1" fmla="*/ 2057400 w 2057400"/>
              <a:gd name="connsiteY1" fmla="*/ 0 h 1066800"/>
              <a:gd name="connsiteX2" fmla="*/ 2057400 w 2057400"/>
              <a:gd name="connsiteY2" fmla="*/ 1066800 h 1066800"/>
              <a:gd name="connsiteX3" fmla="*/ 0 w 2057400"/>
              <a:gd name="connsiteY3" fmla="*/ 1066800 h 1066800"/>
              <a:gd name="connsiteX4" fmla="*/ 0 w 2057400"/>
              <a:gd name="connsiteY4" fmla="*/ 0 h 1066800"/>
              <a:gd name="connsiteX0" fmla="*/ 0 w 2057400"/>
              <a:gd name="connsiteY0" fmla="*/ 1066800 h 1066800"/>
              <a:gd name="connsiteX1" fmla="*/ 2057400 w 2057400"/>
              <a:gd name="connsiteY1" fmla="*/ 0 h 1066800"/>
              <a:gd name="connsiteX2" fmla="*/ 2057400 w 2057400"/>
              <a:gd name="connsiteY2" fmla="*/ 1066800 h 1066800"/>
              <a:gd name="connsiteX3" fmla="*/ 0 w 205740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066800">
                <a:moveTo>
                  <a:pt x="0" y="1066800"/>
                </a:moveTo>
                <a:lnTo>
                  <a:pt x="2057400" y="0"/>
                </a:lnTo>
                <a:lnTo>
                  <a:pt x="2057400" y="1066800"/>
                </a:lnTo>
                <a:lnTo>
                  <a:pt x="0" y="10668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8451F-EFC2-427A-ACC5-E02948B3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11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57200" y="2590800"/>
            <a:ext cx="8915400" cy="1566863"/>
          </a:xfrm>
          <a:prstGeom prst="rect">
            <a:avLst/>
          </a:prstGeom>
          <a:solidFill>
            <a:schemeClr val="bg1">
              <a:alpha val="17999"/>
            </a:schemeClr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30200" y="333375"/>
            <a:ext cx="9163050" cy="7921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-247650" y="88900"/>
            <a:ext cx="8420100" cy="1206500"/>
          </a:xfrm>
        </p:spPr>
        <p:txBody>
          <a:bodyPr/>
          <a:lstStyle/>
          <a:p>
            <a:r>
              <a:rPr lang="en-US" sz="3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 PROSES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5300" y="1546243"/>
            <a:ext cx="8750300" cy="4525963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990099"/>
              </a:buClr>
              <a:buFont typeface="Wingdings 2" pitchFamily="18" charset="2"/>
              <a:buChar char="Ý"/>
            </a:pPr>
            <a:r>
              <a:rPr lang="en-US" sz="1800" dirty="0"/>
              <a:t>Proses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dibagi</a:t>
            </a:r>
            <a:r>
              <a:rPr lang="en-US" sz="1800" dirty="0"/>
              <a:t> 2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utama</a:t>
            </a:r>
            <a:r>
              <a:rPr lang="en-US" sz="1800" dirty="0"/>
              <a:t> </a:t>
            </a:r>
          </a:p>
          <a:p>
            <a:pPr lvl="2">
              <a:lnSpc>
                <a:spcPct val="90000"/>
              </a:lnSpc>
              <a:buFont typeface="Monotype Sorts" pitchFamily="2" charset="2"/>
              <a:buChar char="§"/>
            </a:pPr>
            <a:r>
              <a:rPr lang="en-US" sz="1800" b="1" dirty="0"/>
              <a:t>Customer Oriented Process (COP) </a:t>
            </a:r>
            <a:r>
              <a:rPr lang="en-US" sz="1800" b="1" dirty="0" err="1"/>
              <a:t>dan</a:t>
            </a:r>
            <a:endParaRPr lang="en-US" sz="1800" b="1" dirty="0"/>
          </a:p>
          <a:p>
            <a:pPr lvl="2">
              <a:lnSpc>
                <a:spcPct val="90000"/>
              </a:lnSpc>
              <a:buFont typeface="Monotype Sorts" pitchFamily="2" charset="2"/>
              <a:buChar char="§"/>
            </a:pPr>
            <a:r>
              <a:rPr lang="en-US" sz="1800" b="1" dirty="0"/>
              <a:t>Proses lain yang </a:t>
            </a:r>
            <a:r>
              <a:rPr lang="en-US" sz="1800" b="1" dirty="0" err="1"/>
              <a:t>mensupport</a:t>
            </a:r>
            <a:r>
              <a:rPr lang="en-US" sz="1800" b="1" dirty="0"/>
              <a:t> COP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1800" dirty="0"/>
          </a:p>
          <a:p>
            <a:pPr>
              <a:lnSpc>
                <a:spcPct val="90000"/>
              </a:lnSpc>
              <a:buClr>
                <a:srgbClr val="990099"/>
              </a:buClr>
              <a:buFont typeface="Wingdings 2" pitchFamily="18" charset="2"/>
              <a:buChar char="Ý"/>
            </a:pPr>
            <a:r>
              <a:rPr lang="en-US" sz="1800" b="1" i="1" dirty="0"/>
              <a:t>Customer Oriented Process (COP)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proses yang </a:t>
            </a:r>
            <a:r>
              <a:rPr lang="en-US" sz="1800" dirty="0" err="1"/>
              <a:t>berhubungan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customer </a:t>
            </a:r>
            <a:r>
              <a:rPr lang="en-US" sz="1800" dirty="0" err="1"/>
              <a:t>mendapat</a:t>
            </a:r>
            <a:r>
              <a:rPr lang="en-US" sz="1800" dirty="0"/>
              <a:t> </a:t>
            </a:r>
            <a:r>
              <a:rPr lang="en-US" sz="1800" u="sng" dirty="0"/>
              <a:t>input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customer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u="sng" dirty="0" err="1"/>
              <a:t>ouput</a:t>
            </a:r>
            <a:r>
              <a:rPr lang="en-US" sz="1800" u="sng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customer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mengakibatkan</a:t>
            </a:r>
            <a:r>
              <a:rPr lang="en-US" sz="1800" dirty="0"/>
              <a:t> </a:t>
            </a:r>
            <a:r>
              <a:rPr lang="en-US" sz="1800" dirty="0" err="1"/>
              <a:t>timbulnya</a:t>
            </a:r>
            <a:r>
              <a:rPr lang="en-US" sz="1800" dirty="0"/>
              <a:t> </a:t>
            </a:r>
            <a:r>
              <a:rPr lang="en-US" sz="1800" u="sng" dirty="0" err="1"/>
              <a:t>kepuasan</a:t>
            </a:r>
            <a:r>
              <a:rPr lang="en-US" sz="1800" u="sng" dirty="0"/>
              <a:t>/ </a:t>
            </a:r>
            <a:r>
              <a:rPr lang="en-US" sz="1800" u="sng" dirty="0" err="1"/>
              <a:t>ketidakpuasan</a:t>
            </a:r>
            <a:r>
              <a:rPr lang="en-US" sz="1800" u="sng" dirty="0"/>
              <a:t> </a:t>
            </a:r>
            <a:r>
              <a:rPr lang="en-US" sz="1800" u="sng" dirty="0" err="1"/>
              <a:t>pelanggan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buClr>
                <a:srgbClr val="990099"/>
              </a:buClr>
              <a:buFont typeface="Wingdings 2" pitchFamily="18" charset="2"/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  <a:buClr>
                <a:srgbClr val="990099"/>
              </a:buClr>
              <a:buFont typeface="Wingdings 2" pitchFamily="18" charset="2"/>
              <a:buChar char="Ý"/>
            </a:pPr>
            <a:r>
              <a:rPr lang="en-US" sz="1800" b="1" i="1" dirty="0"/>
              <a:t>Proses yang </a:t>
            </a:r>
            <a:r>
              <a:rPr lang="en-US" sz="1800" b="1" i="1" dirty="0" err="1"/>
              <a:t>mensupport</a:t>
            </a:r>
            <a:r>
              <a:rPr lang="en-US" sz="1800" b="1" i="1" dirty="0"/>
              <a:t> COP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proses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berhubungan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customer,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mensuport</a:t>
            </a:r>
            <a:r>
              <a:rPr lang="en-US" sz="1800" dirty="0"/>
              <a:t> COP </a:t>
            </a:r>
            <a:r>
              <a:rPr lang="en-US" sz="1800" dirty="0" err="1"/>
              <a:t>sehingga</a:t>
            </a:r>
            <a:r>
              <a:rPr lang="en-US" sz="1800" dirty="0"/>
              <a:t> COP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/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kepuasan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Customer </a:t>
            </a:r>
          </a:p>
        </p:txBody>
      </p:sp>
      <p:pic>
        <p:nvPicPr>
          <p:cNvPr id="18438" name="Picture 6" descr="leadership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9138" y="260350"/>
            <a:ext cx="1222375" cy="1208088"/>
          </a:xfrm>
          <a:prstGeom prst="rect">
            <a:avLst/>
          </a:prstGeom>
          <a:noFill/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457200" y="4267200"/>
            <a:ext cx="8915400" cy="1795463"/>
          </a:xfrm>
          <a:prstGeom prst="rect">
            <a:avLst/>
          </a:prstGeom>
          <a:solidFill>
            <a:schemeClr val="bg1">
              <a:alpha val="17999"/>
            </a:schemeClr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 anchorCtr="1"/>
          <a:lstStyle/>
          <a:p>
            <a:pPr algn="ctr" defTabSz="873125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D2E69-1434-412E-AFF8-C95B04BA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0099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36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0099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96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6" name="WordArt 16"/>
          <p:cNvSpPr>
            <a:spLocks noChangeArrowheads="1" noChangeShapeType="1" noTextEdit="1"/>
          </p:cNvSpPr>
          <p:nvPr/>
        </p:nvSpPr>
        <p:spPr bwMode="auto">
          <a:xfrm>
            <a:off x="1981200" y="381000"/>
            <a:ext cx="5695950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Customer Oriented Process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58800" y="1125538"/>
            <a:ext cx="8788400" cy="2082800"/>
            <a:chOff x="325" y="709"/>
            <a:chExt cx="5110" cy="1312"/>
          </a:xfrm>
          <a:solidFill>
            <a:schemeClr val="bg1"/>
          </a:solidFill>
        </p:grpSpPr>
        <p:sp>
          <p:nvSpPr>
            <p:cNvPr id="20493" name="Rectangle 13"/>
            <p:cNvSpPr>
              <a:spLocks noChangeArrowheads="1"/>
            </p:cNvSpPr>
            <p:nvPr/>
          </p:nvSpPr>
          <p:spPr bwMode="auto">
            <a:xfrm>
              <a:off x="325" y="709"/>
              <a:ext cx="5110" cy="1312"/>
            </a:xfrm>
            <a:prstGeom prst="rect">
              <a:avLst/>
            </a:prstGeom>
            <a:grp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/>
            <p:cNvSpPr>
              <a:spLocks noChangeArrowheads="1"/>
            </p:cNvSpPr>
            <p:nvPr/>
          </p:nvSpPr>
          <p:spPr bwMode="auto">
            <a:xfrm>
              <a:off x="480" y="1248"/>
              <a:ext cx="960" cy="288"/>
            </a:xfrm>
            <a:prstGeom prst="octagon">
              <a:avLst>
                <a:gd name="adj" fmla="val 2928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Oval 8"/>
            <p:cNvSpPr>
              <a:spLocks noChangeArrowheads="1"/>
            </p:cNvSpPr>
            <p:nvPr/>
          </p:nvSpPr>
          <p:spPr bwMode="auto">
            <a:xfrm>
              <a:off x="2335" y="845"/>
              <a:ext cx="1090" cy="1088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Freeform 9"/>
            <p:cNvSpPr>
              <a:spLocks/>
            </p:cNvSpPr>
            <p:nvPr/>
          </p:nvSpPr>
          <p:spPr bwMode="auto">
            <a:xfrm>
              <a:off x="1958" y="1056"/>
              <a:ext cx="501" cy="675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1536" y="1630"/>
              <a:ext cx="432" cy="22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defTabSz="873125"/>
              <a:r>
                <a:rPr lang="en-US" sz="1700">
                  <a:latin typeface="Times New Roman" pitchFamily="18" charset="0"/>
                </a:rPr>
                <a:t>Input</a:t>
              </a:r>
              <a:endParaRPr lang="en-GB" sz="1700">
                <a:latin typeface="Times New Roman" pitchFamily="18" charset="0"/>
              </a:endParaRP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1488" y="963"/>
              <a:ext cx="456" cy="22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700">
                  <a:latin typeface="Times New Roman" pitchFamily="18" charset="0"/>
                </a:rPr>
                <a:t>Output</a:t>
              </a:r>
              <a:endParaRPr lang="en-GB" sz="1700">
                <a:latin typeface="Times New Roman" pitchFamily="18" charset="0"/>
              </a:endParaRPr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>
              <a:off x="2424" y="1280"/>
              <a:ext cx="768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latin typeface="Times New Roman" pitchFamily="18" charset="0"/>
                </a:rPr>
                <a:t>PERUSAHAAN</a:t>
              </a:r>
              <a:endParaRPr lang="en-GB" sz="1300" b="1">
                <a:latin typeface="Times New Roman" pitchFamily="18" charset="0"/>
              </a:endParaRPr>
            </a:p>
          </p:txBody>
        </p:sp>
        <p:sp>
          <p:nvSpPr>
            <p:cNvPr id="20494" name="Text Box 14"/>
            <p:cNvSpPr txBox="1">
              <a:spLocks noChangeArrowheads="1"/>
            </p:cNvSpPr>
            <p:nvPr/>
          </p:nvSpPr>
          <p:spPr bwMode="auto">
            <a:xfrm>
              <a:off x="3676" y="1450"/>
              <a:ext cx="1349" cy="30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>
                  <a:latin typeface="Times New Roman" pitchFamily="18" charset="0"/>
                </a:rPr>
                <a:t>Sources : </a:t>
              </a:r>
            </a:p>
            <a:p>
              <a:pPr defTabSz="873125"/>
              <a:r>
                <a:rPr lang="en-US" sz="1300">
                  <a:latin typeface="Times New Roman" pitchFamily="18" charset="0"/>
                </a:rPr>
                <a:t>AIAG implementation guideline</a:t>
              </a:r>
              <a:endParaRPr lang="en-GB" sz="1300">
                <a:latin typeface="Times New Roman" pitchFamily="18" charset="0"/>
              </a:endParaRPr>
            </a:p>
          </p:txBody>
        </p:sp>
        <p:sp>
          <p:nvSpPr>
            <p:cNvPr id="20501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3714" y="1242"/>
              <a:ext cx="1182" cy="198"/>
            </a:xfrm>
            <a:prstGeom prst="rect">
              <a:avLst/>
            </a:prstGeom>
            <a:grpFill/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800" kern="10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effectLst>
                    <a:outerShdw dist="35921" dir="2700000" sy="50000" kx="2115830" algn="bl" rotWithShape="0">
                      <a:srgbClr val="C0C0C0">
                        <a:alpha val="80000"/>
                      </a:srgbClr>
                    </a:outerShdw>
                  </a:effectLst>
                  <a:latin typeface="Arial Black"/>
                </a:rPr>
                <a:t>Octopus Model</a:t>
              </a:r>
            </a:p>
          </p:txBody>
        </p:sp>
        <p:sp>
          <p:nvSpPr>
            <p:cNvPr id="20502" name="Text Box 22"/>
            <p:cNvSpPr txBox="1">
              <a:spLocks noChangeArrowheads="1"/>
            </p:cNvSpPr>
            <p:nvPr/>
          </p:nvSpPr>
          <p:spPr bwMode="auto">
            <a:xfrm>
              <a:off x="480" y="1276"/>
              <a:ext cx="864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defTabSz="873125">
                <a:spcBef>
                  <a:spcPct val="50000"/>
                </a:spcBef>
              </a:pPr>
              <a:r>
                <a:rPr lang="en-US" sz="15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CUSTOMER</a:t>
              </a:r>
            </a:p>
          </p:txBody>
        </p:sp>
        <p:sp>
          <p:nvSpPr>
            <p:cNvPr id="20503" name="Line 23"/>
            <p:cNvSpPr>
              <a:spLocks noChangeShapeType="1"/>
            </p:cNvSpPr>
            <p:nvPr/>
          </p:nvSpPr>
          <p:spPr bwMode="auto">
            <a:xfrm>
              <a:off x="1104" y="1584"/>
              <a:ext cx="336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24"/>
            <p:cNvSpPr>
              <a:spLocks noChangeShapeType="1"/>
            </p:cNvSpPr>
            <p:nvPr/>
          </p:nvSpPr>
          <p:spPr bwMode="auto">
            <a:xfrm flipH="1">
              <a:off x="1104" y="1056"/>
              <a:ext cx="288" cy="14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558800" y="3276600"/>
            <a:ext cx="8788400" cy="3176588"/>
            <a:chOff x="325" y="2064"/>
            <a:chExt cx="5110" cy="2001"/>
          </a:xfrm>
          <a:solidFill>
            <a:schemeClr val="bg1"/>
          </a:solidFill>
        </p:grpSpPr>
        <p:sp>
          <p:nvSpPr>
            <p:cNvPr id="20495" name="Rectangle 15"/>
            <p:cNvSpPr>
              <a:spLocks noChangeArrowheads="1"/>
            </p:cNvSpPr>
            <p:nvPr/>
          </p:nvSpPr>
          <p:spPr bwMode="auto">
            <a:xfrm>
              <a:off x="325" y="2069"/>
              <a:ext cx="5110" cy="199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3" name="Oval 3"/>
            <p:cNvSpPr>
              <a:spLocks noChangeArrowheads="1"/>
            </p:cNvSpPr>
            <p:nvPr/>
          </p:nvSpPr>
          <p:spPr bwMode="auto">
            <a:xfrm>
              <a:off x="3120" y="2558"/>
              <a:ext cx="1006" cy="1089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5" name="Text Box 5"/>
            <p:cNvSpPr txBox="1">
              <a:spLocks noChangeArrowheads="1"/>
            </p:cNvSpPr>
            <p:nvPr/>
          </p:nvSpPr>
          <p:spPr bwMode="auto">
            <a:xfrm>
              <a:off x="1235" y="3256"/>
              <a:ext cx="1405" cy="63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defTabSz="873125"/>
              <a:r>
                <a:rPr lang="en-US" sz="1500">
                  <a:latin typeface="Times New Roman" pitchFamily="18" charset="0"/>
                </a:rPr>
                <a:t>Permintaan Customer</a:t>
              </a:r>
            </a:p>
            <a:p>
              <a:pPr defTabSz="873125">
                <a:buFontTx/>
                <a:buChar char="-"/>
              </a:pPr>
              <a:r>
                <a:rPr lang="en-US" sz="1500">
                  <a:latin typeface="Times New Roman" pitchFamily="18" charset="0"/>
                </a:rPr>
                <a:t>Sample </a:t>
              </a:r>
            </a:p>
            <a:p>
              <a:pPr defTabSz="873125">
                <a:buFontTx/>
                <a:buChar char="-"/>
              </a:pPr>
              <a:r>
                <a:rPr lang="en-US" sz="1500">
                  <a:latin typeface="Times New Roman" pitchFamily="18" charset="0"/>
                </a:rPr>
                <a:t>Drawing </a:t>
              </a:r>
            </a:p>
            <a:p>
              <a:pPr defTabSz="873125">
                <a:buFontTx/>
                <a:buChar char="-"/>
              </a:pPr>
              <a:r>
                <a:rPr lang="en-US" sz="1500">
                  <a:latin typeface="Times New Roman" pitchFamily="18" charset="0"/>
                </a:rPr>
                <a:t>Schedule</a:t>
              </a:r>
              <a:endParaRPr lang="en-GB" sz="1500">
                <a:latin typeface="Times New Roman" pitchFamily="18" charset="0"/>
              </a:endParaRPr>
            </a:p>
          </p:txBody>
        </p:sp>
        <p:sp>
          <p:nvSpPr>
            <p:cNvPr id="20486" name="Text Box 6"/>
            <p:cNvSpPr txBox="1">
              <a:spLocks noChangeArrowheads="1"/>
            </p:cNvSpPr>
            <p:nvPr/>
          </p:nvSpPr>
          <p:spPr bwMode="auto">
            <a:xfrm>
              <a:off x="672" y="2363"/>
              <a:ext cx="2160" cy="4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defTabSz="873125"/>
              <a:r>
                <a:rPr lang="en-US" sz="1500">
                  <a:latin typeface="Times New Roman" pitchFamily="18" charset="0"/>
                </a:rPr>
                <a:t>- Kualitas produk sesuai  permintaan Customer (Approval PPAP)</a:t>
              </a:r>
            </a:p>
            <a:p>
              <a:pPr defTabSz="873125"/>
              <a:r>
                <a:rPr lang="en-US" sz="1500">
                  <a:latin typeface="Times New Roman" pitchFamily="18" charset="0"/>
                </a:rPr>
                <a:t>- Pengiriman tepat waktu </a:t>
              </a:r>
              <a:endParaRPr lang="en-GB" sz="1500">
                <a:latin typeface="Times New Roman" pitchFamily="18" charset="0"/>
              </a:endParaRPr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3222" y="2908"/>
              <a:ext cx="799" cy="38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algn="ctr" defTabSz="873125"/>
              <a:r>
                <a:rPr lang="en-US" sz="1700" b="1">
                  <a:latin typeface="Times New Roman" pitchFamily="18" charset="0"/>
                </a:rPr>
                <a:t>Perencanaan</a:t>
              </a:r>
            </a:p>
            <a:p>
              <a:pPr algn="ctr" defTabSz="873125"/>
              <a:r>
                <a:rPr lang="en-US" sz="1700" b="1">
                  <a:latin typeface="Times New Roman" pitchFamily="18" charset="0"/>
                </a:rPr>
                <a:t>mutu</a:t>
              </a:r>
              <a:endParaRPr lang="en-GB" sz="1700" b="1">
                <a:latin typeface="Times New Roman" pitchFamily="18" charset="0"/>
              </a:endParaRPr>
            </a:p>
          </p:txBody>
        </p:sp>
        <p:sp>
          <p:nvSpPr>
            <p:cNvPr id="20498" name="Text Box 18"/>
            <p:cNvSpPr txBox="1">
              <a:spLocks noChangeArrowheads="1"/>
            </p:cNvSpPr>
            <p:nvPr/>
          </p:nvSpPr>
          <p:spPr bwMode="auto">
            <a:xfrm>
              <a:off x="2880" y="2352"/>
              <a:ext cx="528" cy="2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700"/>
                <a:t>output</a:t>
              </a:r>
            </a:p>
          </p:txBody>
        </p:sp>
        <p:sp>
          <p:nvSpPr>
            <p:cNvPr id="20500" name="Text Box 20"/>
            <p:cNvSpPr txBox="1">
              <a:spLocks noChangeArrowheads="1"/>
            </p:cNvSpPr>
            <p:nvPr/>
          </p:nvSpPr>
          <p:spPr bwMode="auto">
            <a:xfrm>
              <a:off x="2640" y="3609"/>
              <a:ext cx="528" cy="2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700"/>
                <a:t>input</a:t>
              </a:r>
            </a:p>
          </p:txBody>
        </p:sp>
        <p:sp>
          <p:nvSpPr>
            <p:cNvPr id="20484" name="Freeform 4"/>
            <p:cNvSpPr>
              <a:spLocks/>
            </p:cNvSpPr>
            <p:nvPr/>
          </p:nvSpPr>
          <p:spPr bwMode="auto">
            <a:xfrm>
              <a:off x="2592" y="2755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grp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7" name="Rectangle 27"/>
            <p:cNvSpPr>
              <a:spLocks noChangeArrowheads="1"/>
            </p:cNvSpPr>
            <p:nvPr/>
          </p:nvSpPr>
          <p:spPr bwMode="auto">
            <a:xfrm>
              <a:off x="4656" y="2064"/>
              <a:ext cx="672" cy="19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A40E7-3ADB-470F-AB27-384EDC0D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763000" cy="1143000"/>
          </a:xfrm>
        </p:spPr>
        <p:txBody>
          <a:bodyPr/>
          <a:lstStyle/>
          <a:p>
            <a:r>
              <a:rPr lang="en-US" sz="3100" b="1"/>
              <a:t>COP Dalam Organisasi (Octopus model)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43113" y="914400"/>
            <a:ext cx="5627687" cy="4484688"/>
            <a:chOff x="1055" y="1056"/>
            <a:chExt cx="3366" cy="2921"/>
          </a:xfrm>
        </p:grpSpPr>
        <p:sp>
          <p:nvSpPr>
            <p:cNvPr id="208900" name="Oval 4"/>
            <p:cNvSpPr>
              <a:spLocks noChangeArrowheads="1"/>
            </p:cNvSpPr>
            <p:nvPr/>
          </p:nvSpPr>
          <p:spPr bwMode="auto">
            <a:xfrm>
              <a:off x="1872" y="1584"/>
              <a:ext cx="1728" cy="1680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901" name="Freeform 5"/>
            <p:cNvSpPr>
              <a:spLocks/>
            </p:cNvSpPr>
            <p:nvPr/>
          </p:nvSpPr>
          <p:spPr bwMode="auto">
            <a:xfrm>
              <a:off x="1536" y="2016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2" name="Freeform 6"/>
            <p:cNvSpPr>
              <a:spLocks/>
            </p:cNvSpPr>
            <p:nvPr/>
          </p:nvSpPr>
          <p:spPr bwMode="auto">
            <a:xfrm rot="3486430">
              <a:off x="2030" y="1301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3" name="Freeform 7"/>
            <p:cNvSpPr>
              <a:spLocks/>
            </p:cNvSpPr>
            <p:nvPr/>
          </p:nvSpPr>
          <p:spPr bwMode="auto">
            <a:xfrm rot="-2736441">
              <a:off x="1934" y="2749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4" name="Freeform 8"/>
            <p:cNvSpPr>
              <a:spLocks/>
            </p:cNvSpPr>
            <p:nvPr/>
          </p:nvSpPr>
          <p:spPr bwMode="auto">
            <a:xfrm rot="-6716209">
              <a:off x="2683" y="2893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5" name="Freeform 9"/>
            <p:cNvSpPr>
              <a:spLocks/>
            </p:cNvSpPr>
            <p:nvPr/>
          </p:nvSpPr>
          <p:spPr bwMode="auto">
            <a:xfrm rot="-9596657">
              <a:off x="3272" y="2256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6" name="Freeform 10"/>
            <p:cNvSpPr>
              <a:spLocks/>
            </p:cNvSpPr>
            <p:nvPr/>
          </p:nvSpPr>
          <p:spPr bwMode="auto">
            <a:xfrm rot="-13042785">
              <a:off x="3024" y="1440"/>
              <a:ext cx="616" cy="797"/>
            </a:xfrm>
            <a:custGeom>
              <a:avLst/>
              <a:gdLst/>
              <a:ahLst/>
              <a:cxnLst>
                <a:cxn ang="0">
                  <a:pos x="0" y="880"/>
                </a:cxn>
                <a:cxn ang="0">
                  <a:pos x="600" y="552"/>
                </a:cxn>
                <a:cxn ang="0">
                  <a:pos x="656" y="352"/>
                </a:cxn>
                <a:cxn ang="0">
                  <a:pos x="504" y="232"/>
                </a:cxn>
                <a:cxn ang="0">
                  <a:pos x="24" y="0"/>
                </a:cxn>
              </a:cxnLst>
              <a:rect l="0" t="0" r="r" b="b"/>
              <a:pathLst>
                <a:path w="709" h="880">
                  <a:moveTo>
                    <a:pt x="0" y="880"/>
                  </a:moveTo>
                  <a:cubicBezTo>
                    <a:pt x="245" y="760"/>
                    <a:pt x="491" y="640"/>
                    <a:pt x="600" y="552"/>
                  </a:cubicBezTo>
                  <a:cubicBezTo>
                    <a:pt x="709" y="464"/>
                    <a:pt x="672" y="405"/>
                    <a:pt x="656" y="352"/>
                  </a:cubicBezTo>
                  <a:cubicBezTo>
                    <a:pt x="640" y="299"/>
                    <a:pt x="609" y="291"/>
                    <a:pt x="504" y="232"/>
                  </a:cubicBezTo>
                  <a:cubicBezTo>
                    <a:pt x="399" y="173"/>
                    <a:pt x="111" y="41"/>
                    <a:pt x="2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8907" name="Text Box 11"/>
            <p:cNvSpPr txBox="1">
              <a:spLocks noChangeArrowheads="1"/>
            </p:cNvSpPr>
            <p:nvPr/>
          </p:nvSpPr>
          <p:spPr bwMode="auto">
            <a:xfrm>
              <a:off x="1055" y="1872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08" name="Text Box 12"/>
            <p:cNvSpPr txBox="1">
              <a:spLocks noChangeArrowheads="1"/>
            </p:cNvSpPr>
            <p:nvPr/>
          </p:nvSpPr>
          <p:spPr bwMode="auto">
            <a:xfrm>
              <a:off x="1072" y="2736"/>
              <a:ext cx="341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09" name="Text Box 13"/>
            <p:cNvSpPr txBox="1">
              <a:spLocks noChangeArrowheads="1"/>
            </p:cNvSpPr>
            <p:nvPr/>
          </p:nvSpPr>
          <p:spPr bwMode="auto">
            <a:xfrm>
              <a:off x="2273" y="1056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0" name="Text Box 14"/>
            <p:cNvSpPr txBox="1">
              <a:spLocks noChangeArrowheads="1"/>
            </p:cNvSpPr>
            <p:nvPr/>
          </p:nvSpPr>
          <p:spPr bwMode="auto">
            <a:xfrm>
              <a:off x="3888" y="1824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3792" y="3121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2" name="Text Box 16"/>
            <p:cNvSpPr txBox="1">
              <a:spLocks noChangeArrowheads="1"/>
            </p:cNvSpPr>
            <p:nvPr/>
          </p:nvSpPr>
          <p:spPr bwMode="auto">
            <a:xfrm>
              <a:off x="2544" y="3792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3" name="Text Box 17"/>
            <p:cNvSpPr txBox="1">
              <a:spLocks noChangeArrowheads="1"/>
            </p:cNvSpPr>
            <p:nvPr/>
          </p:nvSpPr>
          <p:spPr bwMode="auto">
            <a:xfrm>
              <a:off x="1200" y="3072"/>
              <a:ext cx="413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Output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4" name="Text Box 18"/>
            <p:cNvSpPr txBox="1">
              <a:spLocks noChangeArrowheads="1"/>
            </p:cNvSpPr>
            <p:nvPr/>
          </p:nvSpPr>
          <p:spPr bwMode="auto">
            <a:xfrm>
              <a:off x="1488" y="1392"/>
              <a:ext cx="341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5" name="Text Box 19"/>
            <p:cNvSpPr txBox="1">
              <a:spLocks noChangeArrowheads="1"/>
            </p:cNvSpPr>
            <p:nvPr/>
          </p:nvSpPr>
          <p:spPr bwMode="auto">
            <a:xfrm>
              <a:off x="3408" y="1152"/>
              <a:ext cx="341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6" name="Text Box 20"/>
            <p:cNvSpPr txBox="1">
              <a:spLocks noChangeArrowheads="1"/>
            </p:cNvSpPr>
            <p:nvPr/>
          </p:nvSpPr>
          <p:spPr bwMode="auto">
            <a:xfrm>
              <a:off x="4080" y="2353"/>
              <a:ext cx="341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7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341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sp>
          <p:nvSpPr>
            <p:cNvPr id="208918" name="Text Box 22"/>
            <p:cNvSpPr txBox="1">
              <a:spLocks noChangeArrowheads="1"/>
            </p:cNvSpPr>
            <p:nvPr/>
          </p:nvSpPr>
          <p:spPr bwMode="auto">
            <a:xfrm>
              <a:off x="1968" y="3696"/>
              <a:ext cx="341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87275" tIns="43637" rIns="87275" bIns="43637">
              <a:spAutoFit/>
            </a:bodyPr>
            <a:lstStyle/>
            <a:p>
              <a:pPr defTabSz="873125"/>
              <a:r>
                <a:rPr lang="en-US" sz="1300" b="1">
                  <a:solidFill>
                    <a:srgbClr val="CC0099"/>
                  </a:solidFill>
                  <a:latin typeface="Times New Roman" pitchFamily="18" charset="0"/>
                </a:rPr>
                <a:t>Input</a:t>
              </a:r>
              <a:endParaRPr lang="en-GB" sz="1300" b="1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</p:grpSp>
      <p:sp>
        <p:nvSpPr>
          <p:cNvPr id="208920" name="WordArt 24"/>
          <p:cNvSpPr>
            <a:spLocks noChangeArrowheads="1" noChangeShapeType="1" noTextEdit="1"/>
          </p:cNvSpPr>
          <p:nvPr/>
        </p:nvSpPr>
        <p:spPr bwMode="auto">
          <a:xfrm>
            <a:off x="3714750" y="2628900"/>
            <a:ext cx="2239963" cy="7239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</a:rPr>
              <a:t>Organisasi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495300" y="1600200"/>
            <a:ext cx="4555728" cy="1854200"/>
            <a:chOff x="288" y="1584"/>
            <a:chExt cx="2649" cy="1168"/>
          </a:xfrm>
        </p:grpSpPr>
        <p:sp>
          <p:nvSpPr>
            <p:cNvPr id="208924" name="Text Box 28"/>
            <p:cNvSpPr txBox="1">
              <a:spLocks noChangeArrowheads="1"/>
            </p:cNvSpPr>
            <p:nvPr/>
          </p:nvSpPr>
          <p:spPr bwMode="auto">
            <a:xfrm>
              <a:off x="2025" y="2382"/>
              <a:ext cx="912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 dirty="0" err="1"/>
                <a:t>Produksi</a:t>
              </a:r>
              <a:endParaRPr lang="en-US" sz="1300" dirty="0"/>
            </a:p>
          </p:txBody>
        </p:sp>
        <p:sp>
          <p:nvSpPr>
            <p:cNvPr id="208925" name="Text Box 29"/>
            <p:cNvSpPr txBox="1">
              <a:spLocks noChangeArrowheads="1"/>
            </p:cNvSpPr>
            <p:nvPr/>
          </p:nvSpPr>
          <p:spPr bwMode="auto">
            <a:xfrm>
              <a:off x="528" y="2448"/>
              <a:ext cx="912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 dirty="0"/>
                <a:t>Spec. </a:t>
              </a:r>
              <a:r>
                <a:rPr lang="en-US" sz="1300" dirty="0" err="1"/>
                <a:t>Produk</a:t>
              </a:r>
              <a:r>
                <a:rPr lang="en-US" sz="1300" dirty="0"/>
                <a:t> Customer</a:t>
              </a:r>
            </a:p>
          </p:txBody>
        </p:sp>
        <p:sp>
          <p:nvSpPr>
            <p:cNvPr id="208926" name="Text Box 30"/>
            <p:cNvSpPr txBox="1">
              <a:spLocks noChangeArrowheads="1"/>
            </p:cNvSpPr>
            <p:nvPr/>
          </p:nvSpPr>
          <p:spPr bwMode="auto">
            <a:xfrm>
              <a:off x="288" y="1584"/>
              <a:ext cx="1248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 dirty="0" err="1"/>
                <a:t>Produk</a:t>
              </a:r>
              <a:r>
                <a:rPr lang="en-US" sz="1300" dirty="0"/>
                <a:t> </a:t>
              </a:r>
              <a:r>
                <a:rPr lang="en-US" sz="1300" dirty="0" err="1"/>
                <a:t>dibuat</a:t>
              </a:r>
              <a:r>
                <a:rPr lang="en-US" sz="1300" dirty="0"/>
                <a:t> </a:t>
              </a:r>
              <a:r>
                <a:rPr lang="en-US" sz="1300" dirty="0" err="1"/>
                <a:t>sesuai</a:t>
              </a:r>
              <a:r>
                <a:rPr lang="en-US" sz="1300" dirty="0"/>
                <a:t> spec. Customer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577850" y="3124200"/>
            <a:ext cx="8255000" cy="2463800"/>
            <a:chOff x="336" y="2544"/>
            <a:chExt cx="4800" cy="1552"/>
          </a:xfrm>
          <a:noFill/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2658" y="2544"/>
              <a:ext cx="2478" cy="1072"/>
              <a:chOff x="2658" y="2544"/>
              <a:chExt cx="2478" cy="1072"/>
            </a:xfrm>
            <a:grpFill/>
          </p:grpSpPr>
          <p:sp>
            <p:nvSpPr>
              <p:cNvPr id="208921" name="Text Box 25"/>
              <p:cNvSpPr txBox="1">
                <a:spLocks noChangeArrowheads="1"/>
              </p:cNvSpPr>
              <p:nvPr/>
            </p:nvSpPr>
            <p:spPr bwMode="auto">
              <a:xfrm>
                <a:off x="2658" y="2544"/>
                <a:ext cx="912" cy="17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7275" tIns="43637" rIns="87275" bIns="43637">
                <a:spAutoFit/>
              </a:bodyPr>
              <a:lstStyle/>
              <a:p>
                <a:pPr algn="ctr" defTabSz="873125">
                  <a:spcBef>
                    <a:spcPct val="50000"/>
                  </a:spcBef>
                </a:pPr>
                <a:r>
                  <a:rPr lang="en-US" sz="1300" dirty="0" err="1"/>
                  <a:t>Pengiriman</a:t>
                </a:r>
                <a:endParaRPr lang="en-US" sz="1300" dirty="0"/>
              </a:p>
            </p:txBody>
          </p:sp>
          <p:sp>
            <p:nvSpPr>
              <p:cNvPr id="208922" name="Text Box 26"/>
              <p:cNvSpPr txBox="1">
                <a:spLocks noChangeArrowheads="1"/>
              </p:cNvSpPr>
              <p:nvPr/>
            </p:nvSpPr>
            <p:spPr bwMode="auto">
              <a:xfrm>
                <a:off x="4080" y="2592"/>
                <a:ext cx="912" cy="17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7275" tIns="43637" rIns="87275" bIns="43637">
                <a:spAutoFit/>
              </a:bodyPr>
              <a:lstStyle/>
              <a:p>
                <a:pPr algn="ctr" defTabSz="873125">
                  <a:spcBef>
                    <a:spcPct val="50000"/>
                  </a:spcBef>
                </a:pPr>
                <a:r>
                  <a:rPr lang="en-US" sz="1300"/>
                  <a:t>PO Customer</a:t>
                </a:r>
              </a:p>
            </p:txBody>
          </p:sp>
          <p:sp>
            <p:nvSpPr>
              <p:cNvPr id="208923" name="Text Box 27"/>
              <p:cNvSpPr txBox="1">
                <a:spLocks noChangeArrowheads="1"/>
              </p:cNvSpPr>
              <p:nvPr/>
            </p:nvSpPr>
            <p:spPr bwMode="auto">
              <a:xfrm>
                <a:off x="3888" y="3312"/>
                <a:ext cx="1248" cy="30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87275" tIns="43637" rIns="87275" bIns="43637">
                <a:spAutoFit/>
              </a:bodyPr>
              <a:lstStyle/>
              <a:p>
                <a:pPr algn="ctr" defTabSz="873125">
                  <a:spcBef>
                    <a:spcPct val="50000"/>
                  </a:spcBef>
                </a:pPr>
                <a:r>
                  <a:rPr lang="en-US" sz="1300"/>
                  <a:t>100% Pengiriman tepat waktu</a:t>
                </a:r>
              </a:p>
            </p:txBody>
          </p:sp>
        </p:grpSp>
        <p:sp>
          <p:nvSpPr>
            <p:cNvPr id="208927" name="Text Box 31"/>
            <p:cNvSpPr txBox="1">
              <a:spLocks noChangeArrowheads="1"/>
            </p:cNvSpPr>
            <p:nvPr/>
          </p:nvSpPr>
          <p:spPr bwMode="auto">
            <a:xfrm>
              <a:off x="2014" y="2730"/>
              <a:ext cx="912" cy="1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 dirty="0" err="1"/>
                <a:t>Penagihan</a:t>
              </a:r>
              <a:endParaRPr lang="en-US" sz="1300" dirty="0"/>
            </a:p>
          </p:txBody>
        </p:sp>
        <p:sp>
          <p:nvSpPr>
            <p:cNvPr id="208928" name="Text Box 32"/>
            <p:cNvSpPr txBox="1">
              <a:spLocks noChangeArrowheads="1"/>
            </p:cNvSpPr>
            <p:nvPr/>
          </p:nvSpPr>
          <p:spPr bwMode="auto">
            <a:xfrm>
              <a:off x="336" y="3264"/>
              <a:ext cx="1296" cy="30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 dirty="0" err="1"/>
                <a:t>Tagihan</a:t>
              </a:r>
              <a:r>
                <a:rPr lang="en-US" sz="1300" dirty="0"/>
                <a:t> </a:t>
              </a:r>
              <a:r>
                <a:rPr lang="en-US" sz="1300" dirty="0" err="1"/>
                <a:t>sesuai</a:t>
              </a:r>
              <a:r>
                <a:rPr lang="en-US" sz="1300" dirty="0"/>
                <a:t> </a:t>
              </a:r>
              <a:r>
                <a:rPr lang="en-US" sz="1300" dirty="0" err="1"/>
                <a:t>perjanjian</a:t>
              </a:r>
              <a:r>
                <a:rPr lang="en-US" sz="1300" dirty="0"/>
                <a:t>, (</a:t>
              </a:r>
              <a:r>
                <a:rPr lang="en-US" sz="1300" dirty="0" err="1"/>
                <a:t>tidak</a:t>
              </a:r>
              <a:r>
                <a:rPr lang="en-US" sz="1300" dirty="0"/>
                <a:t> </a:t>
              </a:r>
              <a:r>
                <a:rPr lang="en-US" sz="1300" dirty="0" err="1"/>
                <a:t>lebih</a:t>
              </a:r>
              <a:r>
                <a:rPr lang="en-US" sz="1300" dirty="0"/>
                <a:t>)</a:t>
              </a:r>
            </a:p>
          </p:txBody>
        </p:sp>
        <p:sp>
          <p:nvSpPr>
            <p:cNvPr id="208929" name="Text Box 33"/>
            <p:cNvSpPr txBox="1">
              <a:spLocks noChangeArrowheads="1"/>
            </p:cNvSpPr>
            <p:nvPr/>
          </p:nvSpPr>
          <p:spPr bwMode="auto">
            <a:xfrm>
              <a:off x="768" y="3792"/>
              <a:ext cx="1296" cy="30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300"/>
                <a:t>Contract agreement / persetujuan harga</a:t>
              </a:r>
            </a:p>
          </p:txBody>
        </p:sp>
      </p:grpSp>
      <p:sp>
        <p:nvSpPr>
          <p:cNvPr id="208933" name="Text Box 37"/>
          <p:cNvSpPr txBox="1">
            <a:spLocks noChangeArrowheads="1"/>
          </p:cNvSpPr>
          <p:nvPr/>
        </p:nvSpPr>
        <p:spPr bwMode="auto">
          <a:xfrm>
            <a:off x="533400" y="5834738"/>
            <a:ext cx="65292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873125"/>
            <a:r>
              <a:rPr lang="en-US" sz="1400" dirty="0" err="1"/>
              <a:t>Catatan</a:t>
            </a:r>
            <a:r>
              <a:rPr lang="en-US" sz="1400" dirty="0"/>
              <a:t> Sentral Sistem : </a:t>
            </a:r>
          </a:p>
          <a:p>
            <a:pPr defTabSz="873125"/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umumnya</a:t>
            </a:r>
            <a:r>
              <a:rPr lang="en-US" sz="1400" dirty="0"/>
              <a:t> COP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u="sng" dirty="0" err="1"/>
              <a:t>proses</a:t>
            </a:r>
            <a:r>
              <a:rPr lang="en-US" sz="1400" u="sng" dirty="0"/>
              <a:t> yang </a:t>
            </a:r>
            <a:r>
              <a:rPr lang="en-US" sz="1400" u="sng" dirty="0" err="1"/>
              <a:t>ada</a:t>
            </a:r>
            <a:r>
              <a:rPr lang="en-US" sz="1400" u="sng" dirty="0"/>
              <a:t> </a:t>
            </a:r>
            <a:r>
              <a:rPr lang="en-US" sz="1400" u="sng" dirty="0" err="1"/>
              <a:t>dalam</a:t>
            </a:r>
            <a:r>
              <a:rPr lang="en-US" sz="1400" u="sng" dirty="0"/>
              <a:t> </a:t>
            </a:r>
            <a:r>
              <a:rPr lang="en-US" sz="1400" u="sng" dirty="0" err="1"/>
              <a:t>kelompok</a:t>
            </a:r>
            <a:r>
              <a:rPr lang="en-US" sz="1400" u="sng" dirty="0"/>
              <a:t> </a:t>
            </a:r>
            <a:r>
              <a:rPr lang="en-US" sz="1400" u="sng" dirty="0" err="1"/>
              <a:t>proses</a:t>
            </a:r>
            <a:r>
              <a:rPr lang="en-US" sz="1400" u="sng" dirty="0"/>
              <a:t> </a:t>
            </a:r>
            <a:r>
              <a:rPr lang="en-US" sz="1400" u="sng" dirty="0" err="1"/>
              <a:t>realisasi</a:t>
            </a:r>
            <a:endParaRPr lang="en-US" sz="1400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C269E-9DEF-4244-A902-C0ABF767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908050" y="457200"/>
            <a:ext cx="8172450" cy="838200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Customer Oriented Process dan </a:t>
            </a:r>
            <a:br>
              <a:rPr lang="en-US" sz="2700"/>
            </a:br>
            <a:r>
              <a:rPr lang="en-US" sz="2700"/>
              <a:t>proses pendukung terhadap COP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Blip>
                <a:blip r:embed="rId3"/>
              </a:buBlip>
            </a:pPr>
            <a:r>
              <a:rPr lang="en-US" sz="21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COP : Proses Produksi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900"/>
              <a:t>   </a:t>
            </a:r>
            <a:r>
              <a:rPr lang="en-US" sz="1900" u="sng"/>
              <a:t>Tujuan proses :</a:t>
            </a:r>
            <a:r>
              <a:rPr lang="en-US" sz="1900"/>
              <a:t> Produksi selesai tepat waktu dengan tingkat reject yang rendah dan efisiensi yang tinggi </a:t>
            </a:r>
          </a:p>
          <a:p>
            <a:pPr>
              <a:lnSpc>
                <a:spcPct val="90000"/>
              </a:lnSpc>
              <a:buFontTx/>
              <a:buBlip>
                <a:blip r:embed="rId3"/>
              </a:buBlip>
            </a:pPr>
            <a:r>
              <a:rPr lang="en-US" sz="21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Support proses :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Maintenance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corrective action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training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Manajemen review</a:t>
            </a:r>
          </a:p>
          <a:p>
            <a:pPr>
              <a:lnSpc>
                <a:spcPct val="90000"/>
              </a:lnSpc>
              <a:buFontTx/>
              <a:buBlip>
                <a:blip r:embed="rId3"/>
              </a:buBlip>
            </a:pPr>
            <a:r>
              <a:rPr lang="en-US" sz="21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Other COP proses support proses produksi (lihat BPM)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perencanaan mutu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perencanaan produksi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900"/>
              <a:t>Proses Pembelian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593725" y="5649913"/>
            <a:ext cx="85502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73125"/>
            <a:r>
              <a:rPr lang="en-US" sz="2000" u="sng"/>
              <a:t>Audit difokuskan pada COP terlebih dahulu, </a:t>
            </a:r>
          </a:p>
          <a:p>
            <a:pPr defTabSz="873125"/>
            <a:r>
              <a:rPr lang="en-US" sz="2000" u="sng"/>
              <a:t>baru kemudian melaksanakan audit terhadap supporting COP </a:t>
            </a:r>
          </a:p>
          <a:p>
            <a:pPr defTabSz="873125"/>
            <a:endParaRPr lang="en-US" sz="20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85799-9BB5-4266-B7BB-54044FFA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WordArt 4"/>
          <p:cNvSpPr>
            <a:spLocks noChangeArrowheads="1" noChangeShapeType="1" noTextEdit="1"/>
          </p:cNvSpPr>
          <p:nvPr/>
        </p:nvSpPr>
        <p:spPr bwMode="auto">
          <a:xfrm>
            <a:off x="247650" y="228600"/>
            <a:ext cx="1827213" cy="9810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Workshop</a:t>
            </a: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990600" y="1785926"/>
            <a:ext cx="8034366" cy="439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7275" tIns="43637" rIns="87275" bIns="43637">
            <a:spAutoFit/>
          </a:bodyPr>
          <a:lstStyle/>
          <a:p>
            <a:pPr defTabSz="873125">
              <a:spcBef>
                <a:spcPct val="50000"/>
              </a:spcBef>
            </a:pP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istirahat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Pak Badu </a:t>
            </a:r>
            <a:r>
              <a:rPr lang="en-US" sz="2000" dirty="0" err="1"/>
              <a:t>bersama</a:t>
            </a:r>
            <a:r>
              <a:rPr lang="en-US" sz="2000" dirty="0"/>
              <a:t> </a:t>
            </a:r>
            <a:r>
              <a:rPr lang="en-US" sz="2000" dirty="0" err="1"/>
              <a:t>rekan</a:t>
            </a:r>
            <a:r>
              <a:rPr lang="en-US" sz="2000" dirty="0"/>
              <a:t> </a:t>
            </a:r>
            <a:r>
              <a:rPr lang="en-US" sz="2000" dirty="0" err="1"/>
              <a:t>sekantornya</a:t>
            </a:r>
            <a:r>
              <a:rPr lang="en-US" sz="2000" dirty="0"/>
              <a:t> </a:t>
            </a:r>
            <a:r>
              <a:rPr lang="en-US" sz="2000" dirty="0" err="1"/>
              <a:t>pergi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 “</a:t>
            </a:r>
            <a:r>
              <a:rPr lang="en-US" sz="2000" dirty="0" err="1"/>
              <a:t>Rindu</a:t>
            </a:r>
            <a:r>
              <a:rPr lang="en-US" sz="2000" dirty="0"/>
              <a:t> Order”. </a:t>
            </a:r>
            <a:r>
              <a:rPr lang="en-US" sz="2000" dirty="0" err="1"/>
              <a:t>Begitu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 Pak Badu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duduk</a:t>
            </a:r>
            <a:r>
              <a:rPr lang="en-US" sz="2000" dirty="0"/>
              <a:t> yang </a:t>
            </a:r>
            <a:r>
              <a:rPr lang="en-US" sz="2000" dirty="0" err="1"/>
              <a:t>dekat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jendela</a:t>
            </a:r>
            <a:r>
              <a:rPr lang="en-US" sz="2000" dirty="0"/>
              <a:t>. </a:t>
            </a:r>
            <a:r>
              <a:rPr lang="en-US" sz="2000" dirty="0" err="1"/>
              <a:t>Tidak</a:t>
            </a:r>
            <a:r>
              <a:rPr lang="en-US" sz="2000" dirty="0"/>
              <a:t> lama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pelayan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 </a:t>
            </a:r>
            <a:r>
              <a:rPr lang="en-US" sz="2000" dirty="0" err="1"/>
              <a:t>datang</a:t>
            </a:r>
            <a:r>
              <a:rPr lang="en-US" sz="2000" dirty="0"/>
              <a:t> </a:t>
            </a:r>
            <a:r>
              <a:rPr lang="en-US" sz="2000" dirty="0" err="1"/>
              <a:t>menghampiri</a:t>
            </a:r>
            <a:r>
              <a:rPr lang="en-US" sz="2000" dirty="0"/>
              <a:t> </a:t>
            </a:r>
            <a:r>
              <a:rPr lang="en-US" sz="2000" dirty="0" err="1"/>
              <a:t>sambil</a:t>
            </a:r>
            <a:r>
              <a:rPr lang="en-US" sz="2000" dirty="0"/>
              <a:t> </a:t>
            </a:r>
            <a:r>
              <a:rPr lang="en-US" sz="2000" dirty="0" err="1"/>
              <a:t>tersenyum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menanyakan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dipesan</a:t>
            </a:r>
            <a:r>
              <a:rPr lang="en-US" sz="2000" dirty="0"/>
              <a:t> Pak Badu.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menu, Pak Badu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rekannya</a:t>
            </a:r>
            <a:r>
              <a:rPr lang="en-US" sz="2000" dirty="0"/>
              <a:t>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dipesannya</a:t>
            </a:r>
            <a:r>
              <a:rPr lang="en-US" sz="2000" dirty="0"/>
              <a:t>. </a:t>
            </a:r>
            <a:r>
              <a:rPr lang="en-US" sz="2000" dirty="0" err="1"/>
              <a:t>Pelayan</a:t>
            </a:r>
            <a:r>
              <a:rPr lang="en-US" sz="2000" dirty="0"/>
              <a:t> </a:t>
            </a:r>
            <a:r>
              <a:rPr lang="en-US" sz="2000" dirty="0" err="1"/>
              <a:t>mencatat</a:t>
            </a:r>
            <a:r>
              <a:rPr lang="en-US" sz="2000" dirty="0"/>
              <a:t> </a:t>
            </a:r>
            <a:r>
              <a:rPr lang="en-US" sz="2000" dirty="0" err="1"/>
              <a:t>pesanan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pergi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ruangan</a:t>
            </a:r>
            <a:r>
              <a:rPr lang="en-US" sz="2000" dirty="0"/>
              <a:t> </a:t>
            </a:r>
            <a:r>
              <a:rPr lang="en-US" sz="2000" dirty="0" err="1"/>
              <a:t>masak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pesanan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koki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. </a:t>
            </a:r>
            <a:r>
              <a:rPr lang="en-US" sz="2000" dirty="0" err="1"/>
              <a:t>Tak</a:t>
            </a:r>
            <a:r>
              <a:rPr lang="en-US" sz="2000" dirty="0"/>
              <a:t> lama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 yang </a:t>
            </a:r>
            <a:r>
              <a:rPr lang="en-US" sz="2000" dirty="0" err="1"/>
              <a:t>dipesan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terhidangkan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meja</a:t>
            </a:r>
            <a:r>
              <a:rPr lang="en-US" sz="2000" dirty="0"/>
              <a:t>. Pak Badu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rekannya</a:t>
            </a:r>
            <a:r>
              <a:rPr lang="en-US" sz="2000" dirty="0"/>
              <a:t>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lahapnya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memang</a:t>
            </a:r>
            <a:r>
              <a:rPr lang="en-US" sz="2000" dirty="0"/>
              <a:t> rasa </a:t>
            </a:r>
            <a:r>
              <a:rPr lang="en-US" sz="2000" dirty="0" err="1"/>
              <a:t>masakan</a:t>
            </a:r>
            <a:r>
              <a:rPr lang="en-US" sz="2000" dirty="0"/>
              <a:t> yang </a:t>
            </a:r>
            <a:r>
              <a:rPr lang="en-US" sz="2000" dirty="0" err="1"/>
              <a:t>dihidangkan</a:t>
            </a:r>
            <a:r>
              <a:rPr lang="en-US" sz="2000" dirty="0"/>
              <a:t> </a:t>
            </a:r>
            <a:r>
              <a:rPr lang="en-US" sz="2000" dirty="0" err="1"/>
              <a:t>sangatlah</a:t>
            </a:r>
            <a:r>
              <a:rPr lang="en-US" sz="2000" dirty="0"/>
              <a:t> </a:t>
            </a:r>
            <a:r>
              <a:rPr lang="en-US" sz="2000" dirty="0" err="1"/>
              <a:t>enak</a:t>
            </a:r>
            <a:r>
              <a:rPr lang="en-US" sz="2000" dirty="0"/>
              <a:t>.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selesai</a:t>
            </a:r>
            <a:r>
              <a:rPr lang="en-US" sz="2000" dirty="0"/>
              <a:t> </a:t>
            </a:r>
            <a:r>
              <a:rPr lang="en-US" sz="2000" dirty="0" err="1"/>
              <a:t>makan</a:t>
            </a:r>
            <a:r>
              <a:rPr lang="en-US" sz="2000" dirty="0"/>
              <a:t>, Pak Badu </a:t>
            </a:r>
            <a:r>
              <a:rPr lang="en-US" sz="2000" dirty="0" err="1"/>
              <a:t>pergi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kasir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membayar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 yang </a:t>
            </a:r>
            <a:r>
              <a:rPr lang="en-US" sz="2000" dirty="0" err="1"/>
              <a:t>dipesannya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meninggalkan</a:t>
            </a:r>
            <a:r>
              <a:rPr lang="en-US" sz="2000" dirty="0"/>
              <a:t> </a:t>
            </a:r>
            <a:r>
              <a:rPr lang="en-US" sz="2000" dirty="0" err="1"/>
              <a:t>restoran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.</a:t>
            </a:r>
          </a:p>
        </p:txBody>
      </p:sp>
      <p:sp>
        <p:nvSpPr>
          <p:cNvPr id="182279" name="Text Box 7"/>
          <p:cNvSpPr txBox="1">
            <a:spLocks noChangeArrowheads="1"/>
          </p:cNvSpPr>
          <p:nvPr/>
        </p:nvSpPr>
        <p:spPr bwMode="auto">
          <a:xfrm>
            <a:off x="742950" y="1226252"/>
            <a:ext cx="8420100" cy="48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>
            <a:spAutoFit/>
          </a:bodyPr>
          <a:lstStyle/>
          <a:p>
            <a:pPr defTabSz="873125">
              <a:spcBef>
                <a:spcPct val="50000"/>
              </a:spcBef>
            </a:pPr>
            <a:r>
              <a:rPr lang="en-US" sz="2600" u="sng" dirty="0" err="1"/>
              <a:t>Buat</a:t>
            </a:r>
            <a:r>
              <a:rPr lang="en-US" sz="2600" u="sng" dirty="0"/>
              <a:t> Octopus model </a:t>
            </a:r>
            <a:r>
              <a:rPr lang="en-US" sz="2600" u="sng" dirty="0" err="1"/>
              <a:t>dari</a:t>
            </a:r>
            <a:r>
              <a:rPr lang="en-US" sz="2600" u="sng" dirty="0"/>
              <a:t> </a:t>
            </a:r>
            <a:r>
              <a:rPr lang="en-US" sz="2600" u="sng" dirty="0" err="1"/>
              <a:t>Restoran</a:t>
            </a:r>
            <a:r>
              <a:rPr lang="en-US" sz="2600" u="sng" dirty="0"/>
              <a:t> “</a:t>
            </a:r>
            <a:r>
              <a:rPr lang="en-US" sz="2600" u="sng" dirty="0" err="1"/>
              <a:t>Rindu</a:t>
            </a:r>
            <a:r>
              <a:rPr lang="en-US" sz="2600" u="sng" dirty="0"/>
              <a:t> Order”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59E4E-5FDE-4A71-B76A-C29786E5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98" name="Oval 30"/>
          <p:cNvSpPr>
            <a:spLocks noChangeArrowheads="1"/>
          </p:cNvSpPr>
          <p:nvPr/>
        </p:nvSpPr>
        <p:spPr bwMode="auto">
          <a:xfrm>
            <a:off x="330200" y="3589357"/>
            <a:ext cx="1816100" cy="1676400"/>
          </a:xfrm>
          <a:prstGeom prst="ellipse">
            <a:avLst/>
          </a:prstGeom>
          <a:solidFill>
            <a:srgbClr val="FF99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997" name="Oval 29"/>
          <p:cNvSpPr>
            <a:spLocks noChangeArrowheads="1"/>
          </p:cNvSpPr>
          <p:nvPr/>
        </p:nvSpPr>
        <p:spPr bwMode="auto">
          <a:xfrm>
            <a:off x="7429500" y="3589357"/>
            <a:ext cx="1816100" cy="1676400"/>
          </a:xfrm>
          <a:prstGeom prst="ellipse">
            <a:avLst/>
          </a:prstGeom>
          <a:solidFill>
            <a:srgbClr val="FFFF66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988" name="Oval 20"/>
          <p:cNvSpPr>
            <a:spLocks noChangeArrowheads="1"/>
          </p:cNvSpPr>
          <p:nvPr/>
        </p:nvSpPr>
        <p:spPr bwMode="auto">
          <a:xfrm>
            <a:off x="3632200" y="3741757"/>
            <a:ext cx="2228850" cy="1143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/>
          <a:lstStyle/>
          <a:p>
            <a:r>
              <a:rPr lang="en-US" sz="31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 Berdasarkan Pendekatan Proses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447800"/>
            <a:ext cx="8915400" cy="46783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200" dirty="0"/>
              <a:t>Proses audit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melihat</a:t>
            </a:r>
            <a:r>
              <a:rPr lang="en-US" sz="2200" dirty="0"/>
              <a:t> 4 </a:t>
            </a:r>
            <a:r>
              <a:rPr lang="en-US" sz="2200" dirty="0" err="1"/>
              <a:t>faktor</a:t>
            </a:r>
            <a:r>
              <a:rPr lang="en-US" sz="2200" dirty="0"/>
              <a:t> </a:t>
            </a:r>
            <a:r>
              <a:rPr lang="en-US" sz="2200" dirty="0" err="1"/>
              <a:t>penting</a:t>
            </a:r>
            <a:r>
              <a:rPr lang="en-US" sz="2200" dirty="0"/>
              <a:t> yang </a:t>
            </a:r>
            <a:r>
              <a:rPr lang="en-US" sz="2200" dirty="0" err="1"/>
              <a:t>mempengaruhi</a:t>
            </a:r>
            <a:r>
              <a:rPr lang="en-US" sz="2200" dirty="0"/>
              <a:t> </a:t>
            </a:r>
            <a:r>
              <a:rPr lang="en-US" sz="2200" dirty="0" err="1"/>
              <a:t>efektifitas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memperhatikan</a:t>
            </a:r>
            <a:r>
              <a:rPr lang="en-US" sz="2200" dirty="0"/>
              <a:t> </a:t>
            </a:r>
            <a:r>
              <a:rPr lang="en-US" sz="2200" dirty="0" err="1"/>
              <a:t>resiko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peluang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</a:p>
          <a:p>
            <a:pPr marL="0" indent="0"/>
            <a:endParaRPr lang="en-US" sz="2200" dirty="0"/>
          </a:p>
          <a:p>
            <a:pPr marL="0" indent="0"/>
            <a:endParaRPr lang="en-US" sz="2200" dirty="0"/>
          </a:p>
          <a:p>
            <a:pPr marL="0" indent="0">
              <a:buFontTx/>
              <a:buNone/>
            </a:pPr>
            <a:r>
              <a:rPr lang="en-US" sz="2200" dirty="0"/>
              <a:t>   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4044950" y="4106882"/>
            <a:ext cx="125253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defTabSz="873125" eaLnBrk="0" hangingPunct="0"/>
            <a:r>
              <a:rPr lang="en-US" sz="19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PROSES</a:t>
            </a:r>
          </a:p>
        </p:txBody>
      </p:sp>
      <p:sp>
        <p:nvSpPr>
          <p:cNvPr id="211975" name="Text Box 7"/>
          <p:cNvSpPr txBox="1">
            <a:spLocks noChangeArrowheads="1"/>
          </p:cNvSpPr>
          <p:nvPr/>
        </p:nvSpPr>
        <p:spPr bwMode="auto">
          <a:xfrm>
            <a:off x="742950" y="3786207"/>
            <a:ext cx="86518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defTabSz="873125" eaLnBrk="0" hangingPunct="0"/>
            <a:r>
              <a:rPr 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INPUT</a:t>
            </a:r>
          </a:p>
        </p:txBody>
      </p:sp>
      <p:sp>
        <p:nvSpPr>
          <p:cNvPr id="211976" name="Line 8"/>
          <p:cNvSpPr>
            <a:spLocks noChangeShapeType="1"/>
          </p:cNvSpPr>
          <p:nvPr/>
        </p:nvSpPr>
        <p:spPr bwMode="auto">
          <a:xfrm>
            <a:off x="2228850" y="4351357"/>
            <a:ext cx="1320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77" name="Line 9"/>
          <p:cNvSpPr>
            <a:spLocks noChangeShapeType="1"/>
          </p:cNvSpPr>
          <p:nvPr/>
        </p:nvSpPr>
        <p:spPr bwMode="auto">
          <a:xfrm>
            <a:off x="5943600" y="4351357"/>
            <a:ext cx="141763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78" name="Text Box 10"/>
          <p:cNvSpPr txBox="1">
            <a:spLocks noChangeArrowheads="1"/>
          </p:cNvSpPr>
          <p:nvPr/>
        </p:nvSpPr>
        <p:spPr bwMode="auto">
          <a:xfrm>
            <a:off x="7677150" y="3862407"/>
            <a:ext cx="1044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defTabSz="873125" eaLnBrk="0" hangingPunct="0"/>
            <a:r>
              <a:rPr lang="en-US" sz="15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OUTPUT</a:t>
            </a:r>
          </a:p>
        </p:txBody>
      </p:sp>
      <p:sp>
        <p:nvSpPr>
          <p:cNvPr id="211979" name="Text Box 11"/>
          <p:cNvSpPr txBox="1">
            <a:spLocks noChangeArrowheads="1"/>
          </p:cNvSpPr>
          <p:nvPr/>
        </p:nvSpPr>
        <p:spPr bwMode="auto">
          <a:xfrm>
            <a:off x="1495247" y="5407045"/>
            <a:ext cx="20986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How ? </a:t>
            </a:r>
          </a:p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(Support processes, </a:t>
            </a:r>
          </a:p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Procedure,</a:t>
            </a:r>
          </a:p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Method)</a:t>
            </a:r>
          </a:p>
        </p:txBody>
      </p:sp>
      <p:sp>
        <p:nvSpPr>
          <p:cNvPr id="211980" name="Text Box 12"/>
          <p:cNvSpPr txBox="1">
            <a:spLocks noChangeArrowheads="1"/>
          </p:cNvSpPr>
          <p:nvPr/>
        </p:nvSpPr>
        <p:spPr bwMode="auto">
          <a:xfrm>
            <a:off x="5843844" y="5484038"/>
            <a:ext cx="25161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How Many ?</a:t>
            </a:r>
          </a:p>
          <a:p>
            <a:pPr algn="ctr" defTabSz="873125" eaLnBrk="0" hangingPunct="0"/>
            <a:r>
              <a:rPr 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(performance indicators)</a:t>
            </a:r>
          </a:p>
        </p:txBody>
      </p:sp>
      <p:sp>
        <p:nvSpPr>
          <p:cNvPr id="211981" name="Text Box 13"/>
          <p:cNvSpPr txBox="1">
            <a:spLocks noChangeArrowheads="1"/>
          </p:cNvSpPr>
          <p:nvPr/>
        </p:nvSpPr>
        <p:spPr bwMode="auto">
          <a:xfrm>
            <a:off x="1400175" y="2776557"/>
            <a:ext cx="259873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algn="ctr" defTabSz="873125" eaLnBrk="0" hangingPunct="0"/>
            <a:r>
              <a:rPr lang="en-US" sz="13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With What?</a:t>
            </a:r>
          </a:p>
          <a:p>
            <a:pPr algn="ctr" defTabSz="873125" eaLnBrk="0" hangingPunct="0"/>
            <a:r>
              <a:rPr lang="en-US" sz="13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(Equipment/ Installation)</a:t>
            </a:r>
          </a:p>
        </p:txBody>
      </p:sp>
      <p:sp>
        <p:nvSpPr>
          <p:cNvPr id="211982" name="Text Box 14"/>
          <p:cNvSpPr txBox="1">
            <a:spLocks noChangeArrowheads="1"/>
          </p:cNvSpPr>
          <p:nvPr/>
        </p:nvSpPr>
        <p:spPr bwMode="auto">
          <a:xfrm>
            <a:off x="5672138" y="2843232"/>
            <a:ext cx="27876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75" tIns="43637" rIns="87275" bIns="43637">
            <a:spAutoFit/>
          </a:bodyPr>
          <a:lstStyle/>
          <a:p>
            <a:pPr algn="ctr" defTabSz="873125" eaLnBrk="0" hangingPunct="0"/>
            <a:r>
              <a:rPr lang="en-US" sz="13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With Who?</a:t>
            </a:r>
          </a:p>
          <a:p>
            <a:pPr algn="ctr" defTabSz="873125" eaLnBrk="0" hangingPunct="0"/>
            <a:r>
              <a:rPr lang="en-US" sz="13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(Training, Knowledge, Skill)</a:t>
            </a:r>
          </a:p>
        </p:txBody>
      </p:sp>
      <p:sp>
        <p:nvSpPr>
          <p:cNvPr id="211983" name="Line 15"/>
          <p:cNvSpPr>
            <a:spLocks noChangeShapeType="1"/>
          </p:cNvSpPr>
          <p:nvPr/>
        </p:nvSpPr>
        <p:spPr bwMode="auto">
          <a:xfrm flipV="1">
            <a:off x="3549650" y="4808557"/>
            <a:ext cx="414338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84" name="Line 16"/>
          <p:cNvSpPr>
            <a:spLocks noChangeShapeType="1"/>
          </p:cNvSpPr>
          <p:nvPr/>
        </p:nvSpPr>
        <p:spPr bwMode="auto">
          <a:xfrm flipH="1" flipV="1">
            <a:off x="5478257" y="4851163"/>
            <a:ext cx="350838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85" name="Line 17"/>
          <p:cNvSpPr>
            <a:spLocks noChangeShapeType="1"/>
          </p:cNvSpPr>
          <p:nvPr/>
        </p:nvSpPr>
        <p:spPr bwMode="auto">
          <a:xfrm>
            <a:off x="3632200" y="3436957"/>
            <a:ext cx="407988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87" name="WordArt 19"/>
          <p:cNvSpPr>
            <a:spLocks noChangeArrowheads="1" noChangeShapeType="1" noTextEdit="1"/>
          </p:cNvSpPr>
          <p:nvPr/>
        </p:nvSpPr>
        <p:spPr bwMode="auto">
          <a:xfrm>
            <a:off x="3549650" y="857250"/>
            <a:ext cx="2468563" cy="36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Turtle Approach</a:t>
            </a:r>
          </a:p>
        </p:txBody>
      </p:sp>
      <p:sp>
        <p:nvSpPr>
          <p:cNvPr id="211990" name="Text Box 22"/>
          <p:cNvSpPr txBox="1">
            <a:spLocks noChangeArrowheads="1"/>
          </p:cNvSpPr>
          <p:nvPr/>
        </p:nvSpPr>
        <p:spPr bwMode="auto">
          <a:xfrm>
            <a:off x="6267450" y="3589357"/>
            <a:ext cx="501650" cy="1600200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  <a:effectLst/>
        </p:spPr>
        <p:txBody>
          <a:bodyPr vert="eaVert" lIns="87275" tIns="43637" rIns="87275" bIns="43637">
            <a:spAutoFit/>
          </a:bodyPr>
          <a:lstStyle/>
          <a:p>
            <a:pPr algn="ctr" defTabSz="873125">
              <a:spcBef>
                <a:spcPct val="50000"/>
              </a:spcBef>
            </a:pPr>
            <a:r>
              <a:rPr lang="en-US" sz="1900"/>
              <a:t>Permintaan</a:t>
            </a:r>
          </a:p>
        </p:txBody>
      </p:sp>
      <p:sp>
        <p:nvSpPr>
          <p:cNvPr id="211992" name="Text Box 24"/>
          <p:cNvSpPr txBox="1">
            <a:spLocks noChangeArrowheads="1"/>
          </p:cNvSpPr>
          <p:nvPr/>
        </p:nvSpPr>
        <p:spPr bwMode="auto">
          <a:xfrm>
            <a:off x="577850" y="5113357"/>
            <a:ext cx="9906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>
            <a:spAutoFit/>
          </a:bodyPr>
          <a:lstStyle/>
          <a:p>
            <a:pPr defTabSz="873125">
              <a:spcBef>
                <a:spcPct val="50000"/>
              </a:spcBef>
            </a:pPr>
            <a:endParaRPr lang="en-US" sz="1300"/>
          </a:p>
        </p:txBody>
      </p:sp>
      <p:sp>
        <p:nvSpPr>
          <p:cNvPr id="211993" name="Text Box 25"/>
          <p:cNvSpPr txBox="1">
            <a:spLocks noChangeArrowheads="1"/>
          </p:cNvSpPr>
          <p:nvPr/>
        </p:nvSpPr>
        <p:spPr bwMode="auto">
          <a:xfrm>
            <a:off x="373042" y="4055112"/>
            <a:ext cx="1651000" cy="108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>
            <a:spAutoFit/>
          </a:bodyPr>
          <a:lstStyle/>
          <a:p>
            <a:pPr algn="ctr" defTabSz="873125">
              <a:spcBef>
                <a:spcPct val="50000"/>
              </a:spcBef>
            </a:pPr>
            <a:r>
              <a:rPr lang="en-US" sz="1300" dirty="0"/>
              <a:t>Input yang </a:t>
            </a:r>
            <a:r>
              <a:rPr lang="en-US" sz="1300" dirty="0" err="1"/>
              <a:t>diperlukan</a:t>
            </a:r>
            <a:r>
              <a:rPr lang="en-US" sz="1300" dirty="0"/>
              <a:t> </a:t>
            </a:r>
            <a:r>
              <a:rPr lang="en-US" sz="1300" dirty="0" err="1"/>
              <a:t>supaya</a:t>
            </a:r>
            <a:r>
              <a:rPr lang="en-US" sz="1300" dirty="0"/>
              <a:t> </a:t>
            </a:r>
            <a:r>
              <a:rPr lang="en-US" sz="1300" dirty="0" err="1"/>
              <a:t>proses</a:t>
            </a:r>
            <a:r>
              <a:rPr lang="en-US" sz="1300" dirty="0"/>
              <a:t> </a:t>
            </a:r>
            <a:r>
              <a:rPr lang="en-US" sz="1300" dirty="0" err="1"/>
              <a:t>bisa</a:t>
            </a:r>
            <a:r>
              <a:rPr lang="en-US" sz="1300" dirty="0"/>
              <a:t> </a:t>
            </a:r>
            <a:r>
              <a:rPr lang="en-US" sz="1300" dirty="0" err="1"/>
              <a:t>berjalan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efektif</a:t>
            </a:r>
            <a:endParaRPr lang="en-US" sz="1300" dirty="0"/>
          </a:p>
        </p:txBody>
      </p:sp>
      <p:sp>
        <p:nvSpPr>
          <p:cNvPr id="211994" name="Text Box 26"/>
          <p:cNvSpPr txBox="1">
            <a:spLocks noChangeArrowheads="1"/>
          </p:cNvSpPr>
          <p:nvPr/>
        </p:nvSpPr>
        <p:spPr bwMode="auto">
          <a:xfrm>
            <a:off x="2503488" y="3513157"/>
            <a:ext cx="503237" cy="1600200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  <a:effectLst/>
        </p:spPr>
        <p:txBody>
          <a:bodyPr vert="eaVert" lIns="87275" tIns="43637" rIns="87275" bIns="43637">
            <a:spAutoFit/>
          </a:bodyPr>
          <a:lstStyle/>
          <a:p>
            <a:pPr algn="ctr" defTabSz="873125">
              <a:spcBef>
                <a:spcPct val="50000"/>
              </a:spcBef>
            </a:pPr>
            <a:r>
              <a:rPr lang="en-US" sz="1900"/>
              <a:t>Permintaan</a:t>
            </a:r>
          </a:p>
        </p:txBody>
      </p:sp>
      <p:sp>
        <p:nvSpPr>
          <p:cNvPr id="211995" name="Text Box 27"/>
          <p:cNvSpPr txBox="1">
            <a:spLocks noChangeArrowheads="1"/>
          </p:cNvSpPr>
          <p:nvPr/>
        </p:nvSpPr>
        <p:spPr bwMode="auto">
          <a:xfrm>
            <a:off x="7453330" y="4214818"/>
            <a:ext cx="1651000" cy="68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>
            <a:spAutoFit/>
          </a:bodyPr>
          <a:lstStyle/>
          <a:p>
            <a:pPr algn="ctr" defTabSz="873125">
              <a:spcBef>
                <a:spcPct val="50000"/>
              </a:spcBef>
            </a:pPr>
            <a:r>
              <a:rPr lang="en-US" sz="1300" dirty="0" err="1"/>
              <a:t>Tuntutan</a:t>
            </a:r>
            <a:r>
              <a:rPr lang="en-US" sz="1300" dirty="0"/>
              <a:t> Output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proses</a:t>
            </a:r>
            <a:r>
              <a:rPr lang="en-US" sz="1300" dirty="0"/>
              <a:t> </a:t>
            </a:r>
            <a:r>
              <a:rPr lang="en-US" sz="1300" dirty="0" err="1"/>
              <a:t>berikutnya</a:t>
            </a:r>
            <a:r>
              <a:rPr lang="en-US" sz="1300" dirty="0"/>
              <a:t>  </a:t>
            </a:r>
          </a:p>
        </p:txBody>
      </p:sp>
      <p:sp>
        <p:nvSpPr>
          <p:cNvPr id="211996" name="Line 28"/>
          <p:cNvSpPr>
            <a:spLocks noChangeShapeType="1"/>
          </p:cNvSpPr>
          <p:nvPr/>
        </p:nvSpPr>
        <p:spPr bwMode="auto">
          <a:xfrm rot="10800000" flipV="1">
            <a:off x="5365750" y="3436957"/>
            <a:ext cx="41275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20B4-8F73-4C94-AFE2-52D5859A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-76200"/>
            <a:ext cx="8915400" cy="1143000"/>
          </a:xfrm>
        </p:spPr>
        <p:txBody>
          <a:bodyPr/>
          <a:lstStyle/>
          <a:p>
            <a:r>
              <a:rPr lang="en-US" sz="29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 Berdasarkan Proses</a:t>
            </a:r>
          </a:p>
        </p:txBody>
      </p:sp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3659188" y="3241662"/>
            <a:ext cx="1905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latin typeface="Verdana" pitchFamily="34" charset="0"/>
              </a:rPr>
              <a:t>Perencanaan </a:t>
            </a:r>
          </a:p>
          <a:p>
            <a:pPr algn="ctr" eaLnBrk="0" hangingPunct="0"/>
            <a:r>
              <a:rPr lang="en-US" sz="2000">
                <a:latin typeface="Verdana" pitchFamily="34" charset="0"/>
              </a:rPr>
              <a:t>mutu</a:t>
            </a: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auto">
          <a:xfrm>
            <a:off x="3582988" y="3213087"/>
            <a:ext cx="2057400" cy="838200"/>
          </a:xfrm>
          <a:prstGeom prst="rect">
            <a:avLst/>
          </a:prstGeom>
          <a:solidFill>
            <a:srgbClr val="CC99FF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26" name="Text Box 6"/>
          <p:cNvSpPr txBox="1">
            <a:spLocks noChangeArrowheads="1"/>
          </p:cNvSpPr>
          <p:nvPr/>
        </p:nvSpPr>
        <p:spPr bwMode="auto">
          <a:xfrm>
            <a:off x="915988" y="2936862"/>
            <a:ext cx="22367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Input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Drawing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Permintaan</a:t>
            </a:r>
            <a:r>
              <a:rPr lang="en-US" sz="1200" dirty="0">
                <a:latin typeface="Verdana" pitchFamily="34" charset="0"/>
              </a:rPr>
              <a:t> customer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Peraturan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pemerintah</a:t>
            </a:r>
            <a:endParaRPr lang="en-US" sz="1200" dirty="0">
              <a:latin typeface="Verdana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Persyaratan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perusahaan</a:t>
            </a:r>
            <a:endParaRPr lang="en-US" sz="1200" dirty="0">
              <a:latin typeface="Verdana" pitchFamily="34" charset="0"/>
            </a:endParaRPr>
          </a:p>
          <a:p>
            <a:pPr lvl="1"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Target cost</a:t>
            </a:r>
          </a:p>
          <a:p>
            <a:pPr lvl="1"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Target productivity</a:t>
            </a:r>
          </a:p>
          <a:p>
            <a:pPr eaLnBrk="0" hangingPunct="0"/>
            <a:endParaRPr lang="en-US" sz="1200" dirty="0">
              <a:latin typeface="Verdana" pitchFamily="34" charset="0"/>
            </a:endParaRPr>
          </a:p>
        </p:txBody>
      </p:sp>
      <p:sp>
        <p:nvSpPr>
          <p:cNvPr id="337927" name="Line 7"/>
          <p:cNvSpPr>
            <a:spLocks noChangeShapeType="1"/>
          </p:cNvSpPr>
          <p:nvPr/>
        </p:nvSpPr>
        <p:spPr bwMode="auto">
          <a:xfrm>
            <a:off x="5640388" y="3746487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928" name="Text Box 8"/>
          <p:cNvSpPr txBox="1">
            <a:spLocks noChangeArrowheads="1"/>
          </p:cNvSpPr>
          <p:nvPr/>
        </p:nvSpPr>
        <p:spPr bwMode="auto">
          <a:xfrm>
            <a:off x="6616700" y="3440153"/>
            <a:ext cx="2262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Output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Approval proses </a:t>
            </a:r>
            <a:r>
              <a:rPr lang="en-US" sz="1200" dirty="0" err="1">
                <a:latin typeface="Verdana" pitchFamily="34" charset="0"/>
              </a:rPr>
              <a:t>produksi</a:t>
            </a:r>
            <a:endParaRPr lang="en-US" sz="1200" dirty="0">
              <a:latin typeface="Verdana" pitchFamily="34" charset="0"/>
            </a:endParaRPr>
          </a:p>
        </p:txBody>
      </p:sp>
      <p:sp>
        <p:nvSpPr>
          <p:cNvPr id="337929" name="Text Box 9"/>
          <p:cNvSpPr txBox="1">
            <a:spLocks noChangeArrowheads="1"/>
          </p:cNvSpPr>
          <p:nvPr/>
        </p:nvSpPr>
        <p:spPr bwMode="auto">
          <a:xfrm>
            <a:off x="5985770" y="1428736"/>
            <a:ext cx="2697163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With Who (</a:t>
            </a:r>
            <a:r>
              <a:rPr lang="en-US" sz="1200" u="sng" dirty="0" err="1">
                <a:latin typeface="Verdana" pitchFamily="34" charset="0"/>
              </a:rPr>
              <a:t>Sumber</a:t>
            </a:r>
            <a:r>
              <a:rPr lang="en-US" sz="1200" u="sng" dirty="0">
                <a:latin typeface="Verdana" pitchFamily="34" charset="0"/>
              </a:rPr>
              <a:t> </a:t>
            </a:r>
            <a:r>
              <a:rPr lang="en-US" sz="1200" u="sng" dirty="0" err="1">
                <a:latin typeface="Verdana" pitchFamily="34" charset="0"/>
              </a:rPr>
              <a:t>daya</a:t>
            </a:r>
            <a:r>
              <a:rPr lang="en-US" sz="1200" u="sng" dirty="0">
                <a:latin typeface="Verdana" pitchFamily="34" charset="0"/>
              </a:rPr>
              <a:t> </a:t>
            </a:r>
            <a:r>
              <a:rPr lang="en-US" sz="1200" u="sng" dirty="0" err="1">
                <a:latin typeface="Verdana" pitchFamily="34" charset="0"/>
              </a:rPr>
              <a:t>manusia</a:t>
            </a:r>
            <a:r>
              <a:rPr lang="en-US" sz="1200" u="sng" dirty="0">
                <a:latin typeface="Verdana" pitchFamily="34" charset="0"/>
              </a:rPr>
              <a:t>)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Memahami</a:t>
            </a:r>
            <a:r>
              <a:rPr lang="en-US" sz="1200" dirty="0">
                <a:latin typeface="Verdana" pitchFamily="34" charset="0"/>
              </a:rPr>
              <a:t> SPC, MSA, FMEA, PPAP, APQP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Support </a:t>
            </a:r>
            <a:r>
              <a:rPr lang="en-US" sz="1200" dirty="0" err="1">
                <a:latin typeface="Verdana" pitchFamily="34" charset="0"/>
              </a:rPr>
              <a:t>manajemen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terhadap</a:t>
            </a:r>
            <a:r>
              <a:rPr lang="en-US" sz="1200" dirty="0">
                <a:latin typeface="Verdana" pitchFamily="34" charset="0"/>
              </a:rPr>
              <a:t> project APQP</a:t>
            </a:r>
          </a:p>
          <a:p>
            <a:pPr eaLnBrk="0" hangingPunct="0"/>
            <a:endParaRPr lang="en-US" sz="1200" u="sng" dirty="0">
              <a:latin typeface="Verdana" pitchFamily="34" charset="0"/>
            </a:endParaRPr>
          </a:p>
        </p:txBody>
      </p:sp>
      <p:sp>
        <p:nvSpPr>
          <p:cNvPr id="337930" name="Text Box 10"/>
          <p:cNvSpPr txBox="1">
            <a:spLocks noChangeArrowheads="1"/>
          </p:cNvSpPr>
          <p:nvPr/>
        </p:nvSpPr>
        <p:spPr bwMode="auto">
          <a:xfrm>
            <a:off x="1625536" y="1482356"/>
            <a:ext cx="2727466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1400" u="sng" dirty="0">
                <a:latin typeface="Verdana" pitchFamily="34" charset="0"/>
              </a:rPr>
              <a:t>With what (</a:t>
            </a:r>
            <a:r>
              <a:rPr lang="en-US" sz="1400" u="sng" dirty="0" err="1">
                <a:latin typeface="Verdana" pitchFamily="34" charset="0"/>
              </a:rPr>
              <a:t>Infrastuktur</a:t>
            </a:r>
            <a:r>
              <a:rPr lang="en-US" sz="1400" u="sng" dirty="0">
                <a:latin typeface="Verdana" pitchFamily="34" charset="0"/>
              </a:rPr>
              <a:t>/resources)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latin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</a:rPr>
              <a:t>Alat</a:t>
            </a:r>
            <a:r>
              <a:rPr lang="en-US" sz="1400" dirty="0">
                <a:latin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</a:rPr>
              <a:t>uji</a:t>
            </a:r>
            <a:endParaRPr lang="en-US" sz="1400" dirty="0">
              <a:latin typeface="Verdana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latin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</a:rPr>
              <a:t>Mesin</a:t>
            </a:r>
            <a:r>
              <a:rPr lang="en-US" sz="1400" dirty="0">
                <a:latin typeface="Verdana" pitchFamily="34" charset="0"/>
              </a:rPr>
              <a:t>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latin typeface="Verdana" pitchFamily="34" charset="0"/>
              </a:rPr>
              <a:t> Jig </a:t>
            </a:r>
          </a:p>
        </p:txBody>
      </p:sp>
      <p:sp>
        <p:nvSpPr>
          <p:cNvPr id="337931" name="Text Box 11"/>
          <p:cNvSpPr txBox="1">
            <a:spLocks noChangeArrowheads="1"/>
          </p:cNvSpPr>
          <p:nvPr/>
        </p:nvSpPr>
        <p:spPr bwMode="auto">
          <a:xfrm>
            <a:off x="697706" y="4640247"/>
            <a:ext cx="296068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How (</a:t>
            </a:r>
            <a:r>
              <a:rPr lang="en-US" sz="1200" u="sng" dirty="0" err="1">
                <a:latin typeface="Verdana" pitchFamily="34" charset="0"/>
              </a:rPr>
              <a:t>Prosedur</a:t>
            </a:r>
            <a:r>
              <a:rPr lang="en-US" sz="1200" u="sng" dirty="0">
                <a:latin typeface="Verdana" pitchFamily="34" charset="0"/>
              </a:rPr>
              <a:t>/ </a:t>
            </a:r>
            <a:r>
              <a:rPr lang="en-US" sz="1200" u="sng" dirty="0" err="1">
                <a:latin typeface="Verdana" pitchFamily="34" charset="0"/>
              </a:rPr>
              <a:t>instruksi</a:t>
            </a:r>
            <a:r>
              <a:rPr lang="en-US" sz="1200" u="sng" dirty="0">
                <a:latin typeface="Verdana" pitchFamily="34" charset="0"/>
              </a:rPr>
              <a:t>/ standard)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Prosedur</a:t>
            </a:r>
            <a:r>
              <a:rPr lang="en-US" sz="1200" dirty="0">
                <a:latin typeface="Verdana" pitchFamily="34" charset="0"/>
              </a:rPr>
              <a:t> APQP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Guidance MSA, SPC, FMEA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Special characteristic symbol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JIS standard</a:t>
            </a:r>
            <a:endParaRPr lang="en-US" sz="1200" u="sng" dirty="0">
              <a:latin typeface="Verdana" pitchFamily="34" charset="0"/>
            </a:endParaRPr>
          </a:p>
        </p:txBody>
      </p:sp>
      <p:sp>
        <p:nvSpPr>
          <p:cNvPr id="337932" name="Text Box 12"/>
          <p:cNvSpPr txBox="1">
            <a:spLocks noChangeArrowheads="1"/>
          </p:cNvSpPr>
          <p:nvPr/>
        </p:nvSpPr>
        <p:spPr bwMode="auto">
          <a:xfrm>
            <a:off x="5864225" y="4479913"/>
            <a:ext cx="327365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How many (Performa </a:t>
            </a:r>
            <a:r>
              <a:rPr lang="en-US" sz="1200" u="sng" dirty="0" err="1">
                <a:latin typeface="Verdana" pitchFamily="34" charset="0"/>
              </a:rPr>
              <a:t>indikator</a:t>
            </a:r>
            <a:r>
              <a:rPr lang="en-US" sz="1200" u="sng" dirty="0">
                <a:latin typeface="Verdana" pitchFamily="34" charset="0"/>
              </a:rPr>
              <a:t>)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Project </a:t>
            </a:r>
            <a:r>
              <a:rPr lang="en-US" sz="1200" dirty="0" err="1">
                <a:latin typeface="Verdana" pitchFamily="34" charset="0"/>
              </a:rPr>
              <a:t>selesai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tepat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waktu</a:t>
            </a:r>
            <a:endParaRPr lang="en-US" sz="1200" dirty="0">
              <a:latin typeface="Verdana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Target cost </a:t>
            </a:r>
            <a:r>
              <a:rPr lang="en-US" sz="1200" dirty="0" err="1">
                <a:latin typeface="Verdana" pitchFamily="34" charset="0"/>
              </a:rPr>
              <a:t>dan</a:t>
            </a:r>
            <a:r>
              <a:rPr lang="en-US" sz="1200" dirty="0">
                <a:latin typeface="Verdana" pitchFamily="34" charset="0"/>
              </a:rPr>
              <a:t> productivity </a:t>
            </a:r>
            <a:r>
              <a:rPr lang="en-US" sz="1200" dirty="0" err="1">
                <a:latin typeface="Verdana" pitchFamily="34" charset="0"/>
              </a:rPr>
              <a:t>tercapai</a:t>
            </a:r>
            <a:endParaRPr lang="en-US" sz="1200" dirty="0">
              <a:latin typeface="Verdana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Index capability &gt; 1.67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Semua</a:t>
            </a: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spesifikasi</a:t>
            </a:r>
            <a:r>
              <a:rPr lang="en-US" sz="1200" dirty="0">
                <a:latin typeface="Verdana" pitchFamily="34" charset="0"/>
              </a:rPr>
              <a:t> customer </a:t>
            </a:r>
            <a:r>
              <a:rPr lang="en-US" sz="1200" dirty="0" err="1">
                <a:latin typeface="Verdana" pitchFamily="34" charset="0"/>
              </a:rPr>
              <a:t>terpenuhi</a:t>
            </a:r>
            <a:endParaRPr lang="en-US" sz="1200" dirty="0">
              <a:latin typeface="Verdana" pitchFamily="34" charset="0"/>
            </a:endParaRPr>
          </a:p>
          <a:p>
            <a:pPr eaLnBrk="0" hangingPunct="0">
              <a:buFontTx/>
              <a:buChar char="•"/>
            </a:pPr>
            <a:endParaRPr lang="en-US" sz="1200" dirty="0">
              <a:latin typeface="Verdana" pitchFamily="34" charset="0"/>
            </a:endParaRPr>
          </a:p>
        </p:txBody>
      </p:sp>
      <p:sp>
        <p:nvSpPr>
          <p:cNvPr id="337933" name="Line 13"/>
          <p:cNvSpPr>
            <a:spLocks noChangeShapeType="1"/>
          </p:cNvSpPr>
          <p:nvPr/>
        </p:nvSpPr>
        <p:spPr bwMode="auto">
          <a:xfrm flipV="1">
            <a:off x="3505200" y="4127487"/>
            <a:ext cx="3063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934" name="Line 14"/>
          <p:cNvSpPr>
            <a:spLocks noChangeShapeType="1"/>
          </p:cNvSpPr>
          <p:nvPr/>
        </p:nvSpPr>
        <p:spPr bwMode="auto">
          <a:xfrm flipH="1" flipV="1">
            <a:off x="5335588" y="4127487"/>
            <a:ext cx="228600" cy="4508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935" name="Line 15"/>
          <p:cNvSpPr>
            <a:spLocks noChangeShapeType="1"/>
          </p:cNvSpPr>
          <p:nvPr/>
        </p:nvSpPr>
        <p:spPr bwMode="auto">
          <a:xfrm>
            <a:off x="3582988" y="2679687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936" name="Line 16"/>
          <p:cNvSpPr>
            <a:spLocks noChangeShapeType="1"/>
          </p:cNvSpPr>
          <p:nvPr/>
        </p:nvSpPr>
        <p:spPr bwMode="auto">
          <a:xfrm>
            <a:off x="3125788" y="36988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937" name="WordArt 17"/>
          <p:cNvSpPr>
            <a:spLocks noChangeArrowheads="1" noChangeShapeType="1" noTextEdit="1"/>
          </p:cNvSpPr>
          <p:nvPr/>
        </p:nvSpPr>
        <p:spPr bwMode="auto">
          <a:xfrm>
            <a:off x="3549650" y="762000"/>
            <a:ext cx="2466975" cy="36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Turtle Approach</a:t>
            </a:r>
          </a:p>
        </p:txBody>
      </p:sp>
      <p:sp>
        <p:nvSpPr>
          <p:cNvPr id="337938" name="Line 18"/>
          <p:cNvSpPr>
            <a:spLocks noChangeShapeType="1"/>
          </p:cNvSpPr>
          <p:nvPr/>
        </p:nvSpPr>
        <p:spPr bwMode="auto">
          <a:xfrm flipH="1">
            <a:off x="5486400" y="247966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3273330" y="5401045"/>
            <a:ext cx="26023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u="sng" dirty="0">
                <a:latin typeface="Verdana" pitchFamily="34" charset="0"/>
              </a:rPr>
              <a:t>Risk (Potential Problem)</a:t>
            </a:r>
          </a:p>
          <a:p>
            <a:pPr eaLnBrk="0" hangingPunct="0">
              <a:buFontTx/>
              <a:buChar char="•"/>
            </a:pPr>
            <a:r>
              <a:rPr lang="en-US" sz="1200" dirty="0">
                <a:latin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</a:rPr>
              <a:t>Lemahnya</a:t>
            </a:r>
            <a:r>
              <a:rPr lang="en-US" sz="1200" dirty="0">
                <a:latin typeface="Verdana" pitchFamily="34" charset="0"/>
              </a:rPr>
              <a:t> monitoring project</a:t>
            </a:r>
          </a:p>
          <a:p>
            <a:pPr eaLnBrk="0" hangingPunct="0">
              <a:buFontTx/>
              <a:buChar char="•"/>
            </a:pPr>
            <a:r>
              <a:rPr lang="en-US" sz="1200" u="sng" dirty="0">
                <a:latin typeface="Verdana" pitchFamily="34" charset="0"/>
              </a:rPr>
              <a:t> Over Budget</a:t>
            </a: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V="1">
            <a:off x="4572000" y="4308462"/>
            <a:ext cx="0" cy="882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53C4C-AF62-487D-9D67-F0D360C2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704965" y="6417085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7" y="76200"/>
            <a:ext cx="138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956323" y="2260620"/>
            <a:ext cx="3847173" cy="18288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3326077" y="2836883"/>
            <a:ext cx="3138620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latin typeface="Impact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38092" y="428604"/>
            <a:ext cx="9429816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 dirty="0">
                <a:latin typeface="Verdana" pitchFamily="34" charset="0"/>
              </a:rPr>
              <a:t>ISO : </a:t>
            </a:r>
            <a:r>
              <a:rPr lang="en-US" sz="1400" i="1" dirty="0">
                <a:latin typeface="Verdana" pitchFamily="34" charset="0"/>
              </a:rPr>
              <a:t>The International Organization for Standardization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dirty="0">
                <a:latin typeface="Verdana" pitchFamily="34" charset="0"/>
              </a:rPr>
              <a:t>         Technical Committee ISO/TC 176-SC-3 : </a:t>
            </a:r>
            <a:r>
              <a:rPr lang="en-US" sz="1400" i="1" dirty="0">
                <a:latin typeface="Verdana" pitchFamily="34" charset="0"/>
              </a:rPr>
              <a:t>Quality Management &amp; Quality Assurance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dirty="0">
                <a:latin typeface="Verdana" pitchFamily="34" charset="0"/>
              </a:rPr>
              <a:t>         Technical Committee ISO/TC 207-SC-2 : </a:t>
            </a:r>
            <a:r>
              <a:rPr lang="en-US" sz="1400" i="1" dirty="0">
                <a:latin typeface="Verdana" pitchFamily="34" charset="0"/>
              </a:rPr>
              <a:t>Environmental Auditing &amp; related environment 					         investigations</a:t>
            </a:r>
          </a:p>
          <a:p>
            <a:pPr eaLnBrk="0" hangingPunct="0">
              <a:spcBef>
                <a:spcPct val="50000"/>
              </a:spcBef>
            </a:pPr>
            <a:r>
              <a:rPr lang="en-US" sz="1400" dirty="0">
                <a:latin typeface="Verdana" pitchFamily="34" charset="0"/>
              </a:rPr>
              <a:t>         </a:t>
            </a: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683794" y="1978045"/>
            <a:ext cx="2505737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  <a:scene3d>
              <a:camera prst="legacyPerspectiveBottom"/>
              <a:lightRig rig="legacyFlat3" dir="t"/>
            </a:scene3d>
            <a:sp3d extrusionH="887400" prstMaterial="legacyMatte">
              <a:extrusionClr>
                <a:srgbClr val="FFCC0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Komite Perumus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908051" y="4933970"/>
            <a:ext cx="2808419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Quality Management System Auditing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10011-1:1990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10011-2:1991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10011-3:1991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6634986" y="4822866"/>
            <a:ext cx="280842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Environment Management System Auditing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14010:1996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14011:1996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14012:1996</a:t>
            </a:r>
          </a:p>
        </p:txBody>
      </p:sp>
      <p:sp>
        <p:nvSpPr>
          <p:cNvPr id="24" name="AutoShape 9"/>
          <p:cNvSpPr>
            <a:spLocks noChangeArrowheads="1"/>
          </p:cNvSpPr>
          <p:nvPr/>
        </p:nvSpPr>
        <p:spPr bwMode="auto">
          <a:xfrm rot="2750435">
            <a:off x="2636408" y="3508774"/>
            <a:ext cx="265112" cy="1687116"/>
          </a:xfrm>
          <a:prstGeom prst="upArrow">
            <a:avLst>
              <a:gd name="adj1" fmla="val 50000"/>
              <a:gd name="adj2" fmla="val 135479"/>
            </a:avLst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>
            <a:outerShdw dist="107763" dir="13500000" algn="ctr" rotWithShape="0">
              <a:srgbClr val="000000">
                <a:alpha val="50000"/>
              </a:srgbClr>
            </a:outerShdw>
          </a:effectLst>
        </p:spPr>
        <p:txBody>
          <a:bodyPr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auto">
          <a:xfrm rot="-3105560">
            <a:off x="6969589" y="3532936"/>
            <a:ext cx="230187" cy="1549532"/>
          </a:xfrm>
          <a:prstGeom prst="upArrow">
            <a:avLst>
              <a:gd name="adj1" fmla="val 50000"/>
              <a:gd name="adj2" fmla="val 143276"/>
            </a:avLst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rgbClr val="000000">
                <a:alpha val="50000"/>
              </a:srgbClr>
            </a:outerShdw>
          </a:effectLst>
        </p:spPr>
        <p:txBody>
          <a:bodyPr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2393950" y="4108470"/>
            <a:ext cx="627725" cy="520700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 flipH="1">
            <a:off x="6769100" y="4019571"/>
            <a:ext cx="660400" cy="563563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WordArt 13"/>
          <p:cNvSpPr>
            <a:spLocks noChangeArrowheads="1" noChangeShapeType="1" noTextEdit="1"/>
          </p:cNvSpPr>
          <p:nvPr/>
        </p:nvSpPr>
        <p:spPr bwMode="auto">
          <a:xfrm>
            <a:off x="4020874" y="4265634"/>
            <a:ext cx="1764506" cy="219075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Times New Roman"/>
                <a:cs typeface="Times New Roman"/>
              </a:rPr>
              <a:t>ISO 19011:2011.</a:t>
            </a:r>
          </a:p>
        </p:txBody>
      </p:sp>
      <p:sp>
        <p:nvSpPr>
          <p:cNvPr id="29" name="WordArt 14"/>
          <p:cNvSpPr>
            <a:spLocks noChangeArrowheads="1" noChangeShapeType="1" noTextEdit="1"/>
          </p:cNvSpPr>
          <p:nvPr/>
        </p:nvSpPr>
        <p:spPr bwMode="auto">
          <a:xfrm>
            <a:off x="7677150" y="2644795"/>
            <a:ext cx="2063750" cy="1049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Times New Roman"/>
                <a:cs typeface="Times New Roman"/>
              </a:rPr>
              <a:t>Quality- Health Safety and</a:t>
            </a:r>
          </a:p>
          <a:p>
            <a:pPr algn="ctr"/>
            <a:r>
              <a:rPr lang="en-US" sz="20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Times New Roman"/>
                <a:cs typeface="Times New Roman"/>
              </a:rPr>
              <a:t>Environment Integration</a:t>
            </a:r>
          </a:p>
          <a:p>
            <a:pPr algn="ctr"/>
            <a:r>
              <a:rPr lang="en-US" sz="20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Times New Roman"/>
                <a:cs typeface="Times New Roman"/>
              </a:rPr>
              <a:t>Management System</a:t>
            </a:r>
          </a:p>
          <a:p>
            <a:pPr algn="ctr"/>
            <a:r>
              <a:rPr lang="en-US" sz="20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Times New Roman"/>
                <a:cs typeface="Times New Roman"/>
              </a:rPr>
              <a:t>Auditing</a:t>
            </a: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1" y="2911496"/>
            <a:ext cx="76014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247650" y="2609871"/>
            <a:ext cx="2443825" cy="968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9001:2015,</a:t>
            </a:r>
          </a:p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OHSAS 18001:2007</a:t>
            </a:r>
          </a:p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&amp;</a:t>
            </a:r>
          </a:p>
          <a:p>
            <a:pPr algn="ct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14001:2015</a:t>
            </a:r>
            <a:endParaRPr lang="en-US" sz="3600" kern="10" dirty="0">
              <a:ln w="9525">
                <a:noFill/>
                <a:round/>
                <a:headEnd/>
                <a:tailEnd/>
              </a:ln>
              <a:solidFill>
                <a:srgbClr val="33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0704-1673-47CE-BAAB-900E02B3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/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2"/>
              </a:buBlip>
            </a:pPr>
            <a:r>
              <a:rPr lang="en-US" sz="1800" dirty="0" err="1"/>
              <a:t>Buat</a:t>
            </a:r>
            <a:r>
              <a:rPr lang="en-US" sz="1800" dirty="0"/>
              <a:t> Program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</a:t>
            </a:r>
            <a:r>
              <a:rPr lang="en-US" sz="1800" dirty="0" err="1"/>
              <a:t>dan</a:t>
            </a:r>
            <a:r>
              <a:rPr lang="en-US" sz="1800" dirty="0"/>
              <a:t> external, </a:t>
            </a:r>
            <a:r>
              <a:rPr lang="en-US" sz="1800" dirty="0" err="1"/>
              <a:t>pentingnya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5805264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9098" y="488959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Program Audit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Meliputi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31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3910" y="1643050"/>
            <a:ext cx="7858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Audit Sistem </a:t>
            </a:r>
            <a:r>
              <a:rPr lang="en-US" sz="2800" dirty="0" err="1"/>
              <a:t>Manajemen</a:t>
            </a:r>
            <a:r>
              <a:rPr lang="en-US" sz="2800" dirty="0"/>
              <a:t> </a:t>
            </a:r>
            <a:r>
              <a:rPr lang="en-US" sz="2800" dirty="0" err="1"/>
              <a:t>Mutu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Lingkungan</a:t>
            </a:r>
            <a:r>
              <a:rPr lang="en-US" sz="2800" dirty="0"/>
              <a:t> 9.2.2.2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Audit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Manufaktur</a:t>
            </a:r>
            <a:r>
              <a:rPr lang="en-US" sz="2800" dirty="0"/>
              <a:t> 9.2.2.3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Audit </a:t>
            </a:r>
            <a:r>
              <a:rPr lang="en-US" sz="2800" dirty="0" err="1"/>
              <a:t>Produk</a:t>
            </a:r>
            <a:r>
              <a:rPr lang="en-US" sz="2800" dirty="0"/>
              <a:t> 9.2.2.4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perusahaan</a:t>
            </a:r>
            <a:r>
              <a:rPr lang="en-US" sz="2800" dirty="0"/>
              <a:t> </a:t>
            </a:r>
            <a:r>
              <a:rPr lang="en-US" sz="2800" dirty="0" err="1"/>
              <a:t>bertanggung</a:t>
            </a:r>
            <a:r>
              <a:rPr lang="en-US" sz="2800" dirty="0"/>
              <a:t> </a:t>
            </a:r>
            <a:r>
              <a:rPr lang="en-US" sz="2800" dirty="0" err="1"/>
              <a:t>jawab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software, program audit </a:t>
            </a:r>
            <a:r>
              <a:rPr lang="en-US" sz="2800" dirty="0" err="1"/>
              <a:t>harus</a:t>
            </a:r>
            <a:r>
              <a:rPr lang="en-US" sz="2800" dirty="0"/>
              <a:t> pula </a:t>
            </a:r>
            <a:r>
              <a:rPr lang="en-US" sz="2800" dirty="0" err="1"/>
              <a:t>meliputi</a:t>
            </a:r>
            <a:r>
              <a:rPr lang="en-US" sz="2800" dirty="0"/>
              <a:t> audit </a:t>
            </a:r>
            <a:r>
              <a:rPr lang="en-US" sz="2800" dirty="0" err="1"/>
              <a:t>kemampuan</a:t>
            </a:r>
            <a:r>
              <a:rPr lang="en-US" sz="2800" dirty="0"/>
              <a:t>  </a:t>
            </a:r>
            <a:r>
              <a:rPr lang="en-US" sz="2800" dirty="0" err="1"/>
              <a:t>pengembangan</a:t>
            </a:r>
            <a:r>
              <a:rPr lang="en-US" sz="2800" dirty="0"/>
              <a:t> software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2406" y="5199419"/>
            <a:ext cx="900118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Masing-masing</a:t>
            </a:r>
            <a:r>
              <a:rPr lang="en-US" sz="3000" dirty="0"/>
              <a:t> </a:t>
            </a:r>
            <a:r>
              <a:rPr lang="en-US" sz="3000" dirty="0" err="1"/>
              <a:t>jenis</a:t>
            </a:r>
            <a:r>
              <a:rPr lang="en-US" sz="3000" dirty="0"/>
              <a:t> audit </a:t>
            </a:r>
            <a:r>
              <a:rPr lang="en-US" sz="3000" dirty="0" err="1"/>
              <a:t>memiliki</a:t>
            </a:r>
            <a:r>
              <a:rPr lang="en-US" sz="3000" dirty="0"/>
              <a:t> </a:t>
            </a: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dan</a:t>
            </a:r>
            <a:r>
              <a:rPr lang="en-US" sz="3000" dirty="0"/>
              <a:t> </a:t>
            </a:r>
            <a:r>
              <a:rPr lang="en-US" sz="3000" dirty="0" err="1"/>
              <a:t>tuntutan</a:t>
            </a:r>
            <a:r>
              <a:rPr lang="en-US" sz="3000" dirty="0"/>
              <a:t> </a:t>
            </a:r>
            <a:r>
              <a:rPr lang="en-US" sz="3000" dirty="0" err="1"/>
              <a:t>kompetensi</a:t>
            </a:r>
            <a:r>
              <a:rPr lang="en-US" sz="3000" dirty="0"/>
              <a:t> auditor yang </a:t>
            </a:r>
            <a:r>
              <a:rPr lang="en-US" sz="3000" dirty="0" err="1"/>
              <a:t>berbeda</a:t>
            </a:r>
            <a:r>
              <a:rPr lang="en-US" sz="3000" dirty="0"/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9098" y="488959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Audit Sistem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Manajemen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b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Mutu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dan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Lingkungan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IATF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dan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ISO 14001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32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472" y="1895198"/>
            <a:ext cx="78581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/>
            <a:r>
              <a:rPr lang="en-US" sz="2800" dirty="0"/>
              <a:t>IATF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pendekatan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turtle </a:t>
            </a:r>
            <a:r>
              <a:rPr lang="en-US" sz="2000" dirty="0" err="1"/>
              <a:t>dan</a:t>
            </a:r>
            <a:r>
              <a:rPr lang="en-US" sz="2000" dirty="0"/>
              <a:t> octopus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pemenuhan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IATF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000" dirty="0" err="1"/>
              <a:t>Mencakup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3 </a:t>
            </a:r>
            <a:r>
              <a:rPr lang="en-US" sz="2000" dirty="0" err="1"/>
              <a:t>tahun</a:t>
            </a:r>
            <a:r>
              <a:rPr lang="en-US" sz="2000" dirty="0"/>
              <a:t>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sampling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pemenuhan</a:t>
            </a:r>
            <a:r>
              <a:rPr lang="en-US" sz="2000" dirty="0"/>
              <a:t> </a:t>
            </a:r>
            <a:r>
              <a:rPr lang="en-US" sz="2000" dirty="0" err="1"/>
              <a:t>pemenuhan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 Customer </a:t>
            </a:r>
          </a:p>
          <a:p>
            <a:pPr marL="403225" indent="-403225">
              <a:buFont typeface="Arial" pitchFamily="34" charset="0"/>
              <a:buChar char="•"/>
            </a:pPr>
            <a:endParaRPr lang="en-US" sz="2000" dirty="0"/>
          </a:p>
          <a:p>
            <a:pPr marL="403225" indent="-403225"/>
            <a:r>
              <a:rPr lang="en-US" sz="2400" dirty="0"/>
              <a:t>IS0 14001 :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ketentuan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yang </a:t>
            </a:r>
            <a:r>
              <a:rPr lang="en-US" sz="2000" dirty="0" err="1"/>
              <a:t>ditetapkan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IATF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mengadopsi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IATF </a:t>
            </a:r>
            <a:r>
              <a:rPr lang="en-US" sz="2000" dirty="0" err="1"/>
              <a:t>supaya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2 </a:t>
            </a:r>
            <a:r>
              <a:rPr lang="en-US" sz="2000" dirty="0" err="1"/>
              <a:t>sistem</a:t>
            </a:r>
            <a:r>
              <a:rPr lang="en-US" sz="2000" dirty="0"/>
              <a:t> audit  </a:t>
            </a:r>
          </a:p>
          <a:p>
            <a:pPr marL="403225" indent="-403225">
              <a:buFont typeface="Arial" pitchFamily="34" charset="0"/>
              <a:buChar char="•"/>
            </a:pPr>
            <a:endParaRPr lang="en-US" sz="2400" dirty="0"/>
          </a:p>
          <a:p>
            <a:pPr marL="742950" indent="-742950"/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9098" y="203207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Audit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Proses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Manufaktur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(IATF </a:t>
            </a:r>
            <a:r>
              <a:rPr lang="en-US" sz="3600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dan</a:t>
            </a:r>
            <a:r>
              <a:rPr lang="en-US" sz="36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ISO 14001)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33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1034" y="1285860"/>
            <a:ext cx="83582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>
              <a:buFont typeface="Arial" pitchFamily="34" charset="0"/>
              <a:buChar char="•"/>
            </a:pPr>
            <a:r>
              <a:rPr lang="en-US" u="sng" dirty="0" err="1">
                <a:solidFill>
                  <a:srgbClr val="FF0000"/>
                </a:solidFill>
              </a:rPr>
              <a:t>Melakukan</a:t>
            </a:r>
            <a:r>
              <a:rPr lang="en-US" u="sng" dirty="0">
                <a:solidFill>
                  <a:srgbClr val="FF0000"/>
                </a:solidFill>
              </a:rPr>
              <a:t> audit </a:t>
            </a:r>
            <a:r>
              <a:rPr lang="en-US" u="sng" dirty="0" err="1">
                <a:solidFill>
                  <a:srgbClr val="FF0000"/>
                </a:solidFill>
              </a:rPr>
              <a:t>terhadap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semua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manufaktur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dalam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periode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waktu</a:t>
            </a:r>
            <a:r>
              <a:rPr lang="en-US" u="sng" dirty="0">
                <a:solidFill>
                  <a:srgbClr val="FF0000"/>
                </a:solidFill>
              </a:rPr>
              <a:t> 3 </a:t>
            </a:r>
            <a:r>
              <a:rPr lang="en-US" u="sng" dirty="0" err="1">
                <a:solidFill>
                  <a:srgbClr val="FF0000"/>
                </a:solidFill>
              </a:rPr>
              <a:t>tahun</a:t>
            </a:r>
            <a:endParaRPr lang="en-US" u="sng" dirty="0">
              <a:solidFill>
                <a:srgbClr val="FF0000"/>
              </a:solidFill>
            </a:endParaRPr>
          </a:p>
          <a:p>
            <a:pPr marL="403225" indent="-403225">
              <a:buFont typeface="Arial" pitchFamily="34" charset="0"/>
              <a:buChar char="•"/>
            </a:pPr>
            <a:r>
              <a:rPr lang="en-US" u="sng" dirty="0" err="1">
                <a:solidFill>
                  <a:srgbClr val="FF0000"/>
                </a:solidFill>
              </a:rPr>
              <a:t>Menggunakan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pendekatan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spesifik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sesuai</a:t>
            </a:r>
            <a:r>
              <a:rPr lang="en-US" u="sng" dirty="0">
                <a:solidFill>
                  <a:srgbClr val="FF0000"/>
                </a:solidFill>
              </a:rPr>
              <a:t> yang </a:t>
            </a:r>
            <a:r>
              <a:rPr lang="en-US" u="sng" dirty="0" err="1">
                <a:solidFill>
                  <a:srgbClr val="FF0000"/>
                </a:solidFill>
              </a:rPr>
              <a:t>dipersyaratkan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oleh</a:t>
            </a:r>
            <a:r>
              <a:rPr lang="en-US" u="sng" dirty="0">
                <a:solidFill>
                  <a:srgbClr val="FF0000"/>
                </a:solidFill>
              </a:rPr>
              <a:t> Customer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u="sng" dirty="0" err="1">
                <a:solidFill>
                  <a:srgbClr val="FF0000"/>
                </a:solidFill>
              </a:rPr>
              <a:t>Bila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tidak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ditetapkan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oleh</a:t>
            </a:r>
            <a:r>
              <a:rPr lang="en-US" u="sng" dirty="0">
                <a:solidFill>
                  <a:srgbClr val="FF0000"/>
                </a:solidFill>
              </a:rPr>
              <a:t> Customer, </a:t>
            </a:r>
            <a:r>
              <a:rPr lang="en-US" u="sng" dirty="0" err="1">
                <a:solidFill>
                  <a:srgbClr val="FF0000"/>
                </a:solidFill>
              </a:rPr>
              <a:t>perusahaan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harus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menetapkan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metodologi</a:t>
            </a:r>
            <a:r>
              <a:rPr lang="en-US" u="sng" dirty="0">
                <a:solidFill>
                  <a:srgbClr val="FF0000"/>
                </a:solidFill>
              </a:rPr>
              <a:t>  yang </a:t>
            </a:r>
            <a:r>
              <a:rPr lang="en-US" u="sng" dirty="0" err="1">
                <a:solidFill>
                  <a:srgbClr val="FF0000"/>
                </a:solidFill>
              </a:rPr>
              <a:t>akan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digunakan</a:t>
            </a:r>
            <a:endParaRPr lang="en-US" u="sng" dirty="0">
              <a:solidFill>
                <a:srgbClr val="FF0000"/>
              </a:solidFill>
            </a:endParaRPr>
          </a:p>
          <a:p>
            <a:pPr marL="403225" indent="-403225">
              <a:buFont typeface="Arial" pitchFamily="34" charset="0"/>
              <a:buChar char="•"/>
            </a:pPr>
            <a:r>
              <a:rPr lang="en-US" u="sng" dirty="0" err="1">
                <a:solidFill>
                  <a:srgbClr val="254061"/>
                </a:solidFill>
              </a:rPr>
              <a:t>Dalam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setiap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rencana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individu</a:t>
            </a:r>
            <a:r>
              <a:rPr lang="en-US" u="sng" dirty="0">
                <a:solidFill>
                  <a:srgbClr val="254061"/>
                </a:solidFill>
              </a:rPr>
              <a:t> audit, </a:t>
            </a:r>
            <a:r>
              <a:rPr lang="en-US" u="sng" dirty="0" err="1">
                <a:solidFill>
                  <a:srgbClr val="254061"/>
                </a:solidFill>
              </a:rPr>
              <a:t>semua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proses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manufaktur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harus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diaudit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pada</a:t>
            </a:r>
            <a:r>
              <a:rPr lang="en-US" u="sng" dirty="0">
                <a:solidFill>
                  <a:srgbClr val="254061"/>
                </a:solidFill>
              </a:rPr>
              <a:t> </a:t>
            </a:r>
            <a:r>
              <a:rPr lang="en-US" u="sng" dirty="0" err="1">
                <a:solidFill>
                  <a:srgbClr val="254061"/>
                </a:solidFill>
              </a:rPr>
              <a:t>setiap</a:t>
            </a:r>
            <a:r>
              <a:rPr lang="en-US" u="sng" dirty="0">
                <a:solidFill>
                  <a:srgbClr val="254061"/>
                </a:solidFill>
              </a:rPr>
              <a:t> shift, </a:t>
            </a:r>
            <a:r>
              <a:rPr lang="en-US" u="sng" dirty="0" err="1">
                <a:solidFill>
                  <a:srgbClr val="FF0000"/>
                </a:solidFill>
              </a:rPr>
              <a:t>termasuk</a:t>
            </a:r>
            <a:r>
              <a:rPr lang="en-US" u="sng" dirty="0">
                <a:solidFill>
                  <a:srgbClr val="FF0000"/>
                </a:solidFill>
              </a:rPr>
              <a:t> sampling yang </a:t>
            </a:r>
            <a:r>
              <a:rPr lang="en-US" u="sng" dirty="0" err="1">
                <a:solidFill>
                  <a:srgbClr val="FF0000"/>
                </a:solidFill>
              </a:rPr>
              <a:t>memadai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saat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terjadi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peralihan</a:t>
            </a:r>
            <a:r>
              <a:rPr lang="en-US" u="sng" dirty="0">
                <a:solidFill>
                  <a:srgbClr val="FF0000"/>
                </a:solidFill>
              </a:rPr>
              <a:t> shift  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u="sng" dirty="0" err="1">
                <a:solidFill>
                  <a:srgbClr val="FF0000"/>
                </a:solidFill>
              </a:rPr>
              <a:t>Harus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termasuk</a:t>
            </a:r>
            <a:r>
              <a:rPr lang="en-US" u="sng" dirty="0">
                <a:solidFill>
                  <a:srgbClr val="FF0000"/>
                </a:solidFill>
              </a:rPr>
              <a:t> audit </a:t>
            </a:r>
            <a:r>
              <a:rPr lang="en-US" u="sng" dirty="0" err="1">
                <a:solidFill>
                  <a:srgbClr val="FF0000"/>
                </a:solidFill>
              </a:rPr>
              <a:t>efektifitas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penerapan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resiko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seperti</a:t>
            </a:r>
            <a:r>
              <a:rPr lang="en-US" u="sng" dirty="0">
                <a:solidFill>
                  <a:srgbClr val="FF0000"/>
                </a:solidFill>
              </a:rPr>
              <a:t> FMEA), control plan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dokumen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terkait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dirty="0"/>
              <a:t>Audit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manufaktur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pula </a:t>
            </a:r>
            <a:r>
              <a:rPr lang="en-US" dirty="0" err="1"/>
              <a:t>termasuk</a:t>
            </a:r>
            <a:r>
              <a:rPr lang="en-US" dirty="0"/>
              <a:t> audit </a:t>
            </a:r>
            <a:r>
              <a:rPr lang="en-US" dirty="0" err="1"/>
              <a:t>lingkungan</a:t>
            </a:r>
            <a:r>
              <a:rPr lang="en-US" dirty="0"/>
              <a:t>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ceceran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530" y="5143512"/>
            <a:ext cx="921550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Catatan</a:t>
            </a:r>
            <a:r>
              <a:rPr lang="en-US" sz="2000" dirty="0"/>
              <a:t> Sentral Sistem : </a:t>
            </a:r>
          </a:p>
          <a:p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menerapkan</a:t>
            </a:r>
            <a:r>
              <a:rPr lang="en-US" sz="2000" dirty="0"/>
              <a:t> QC patrol </a:t>
            </a:r>
            <a:r>
              <a:rPr lang="en-US" sz="2000" dirty="0" err="1"/>
              <a:t>berupa</a:t>
            </a:r>
            <a:r>
              <a:rPr lang="en-US" sz="2000" dirty="0"/>
              <a:t> audit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standard. </a:t>
            </a:r>
            <a:r>
              <a:rPr lang="en-US" sz="2000" dirty="0" err="1"/>
              <a:t>Metode</a:t>
            </a:r>
            <a:r>
              <a:rPr lang="en-US" sz="2000" dirty="0"/>
              <a:t> QC Patrol yang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jadikan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Audit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Manufaktur</a:t>
            </a:r>
            <a:r>
              <a:rPr lang="en-US" sz="2000" dirty="0"/>
              <a:t>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2166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9098" y="203207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Audit </a:t>
            </a:r>
            <a:r>
              <a:rPr lang="en-US" b="1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Produk</a:t>
            </a:r>
            <a:r>
              <a:rPr lang="en-US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(IATF)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34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1034" y="1357298"/>
            <a:ext cx="83582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>
              <a:buFont typeface="Arial" pitchFamily="34" charset="0"/>
              <a:buChar char="•"/>
            </a:pPr>
            <a:r>
              <a:rPr lang="en-US" sz="2800" u="sng" dirty="0" err="1">
                <a:solidFill>
                  <a:srgbClr val="FF0000"/>
                </a:solidFill>
              </a:rPr>
              <a:t>Menggunakan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pendekatan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spesifik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sesuai</a:t>
            </a:r>
            <a:r>
              <a:rPr lang="en-US" sz="2800" u="sng" dirty="0">
                <a:solidFill>
                  <a:srgbClr val="FF0000"/>
                </a:solidFill>
              </a:rPr>
              <a:t> yang </a:t>
            </a:r>
            <a:r>
              <a:rPr lang="en-US" sz="2800" u="sng" dirty="0" err="1">
                <a:solidFill>
                  <a:srgbClr val="FF0000"/>
                </a:solidFill>
              </a:rPr>
              <a:t>dipersyaratkan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oleh</a:t>
            </a:r>
            <a:r>
              <a:rPr lang="en-US" sz="2800" u="sng" dirty="0">
                <a:solidFill>
                  <a:srgbClr val="FF0000"/>
                </a:solidFill>
              </a:rPr>
              <a:t> Customer </a:t>
            </a:r>
            <a:r>
              <a:rPr lang="en-US" sz="2800" u="sng" dirty="0" err="1">
                <a:solidFill>
                  <a:srgbClr val="FF0000"/>
                </a:solidFill>
              </a:rPr>
              <a:t>pada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setiap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tahapan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proses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produksi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dan</a:t>
            </a:r>
            <a:r>
              <a:rPr lang="en-US" sz="2800" u="sng" dirty="0">
                <a:solidFill>
                  <a:srgbClr val="FF0000"/>
                </a:solidFill>
              </a:rPr>
              <a:t> delivery </a:t>
            </a:r>
            <a:r>
              <a:rPr lang="en-US" sz="2800" u="sng" dirty="0" err="1">
                <a:solidFill>
                  <a:srgbClr val="FF0000"/>
                </a:solidFill>
              </a:rPr>
              <a:t>untuk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memeriksa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kesesuaian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terhadap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persyaratan</a:t>
            </a:r>
            <a:r>
              <a:rPr lang="en-US" sz="2800" u="sng" dirty="0">
                <a:solidFill>
                  <a:srgbClr val="FF0000"/>
                </a:solidFill>
              </a:rPr>
              <a:t> yang </a:t>
            </a:r>
            <a:r>
              <a:rPr lang="en-US" sz="2800" u="sng" dirty="0" err="1">
                <a:solidFill>
                  <a:srgbClr val="FF0000"/>
                </a:solidFill>
              </a:rPr>
              <a:t>telah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ditetapkan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</a:p>
          <a:p>
            <a:pPr marL="403225" indent="-403225">
              <a:buFont typeface="Arial" pitchFamily="34" charset="0"/>
              <a:buChar char="•"/>
            </a:pPr>
            <a:r>
              <a:rPr lang="en-US" sz="2800" u="sng" dirty="0" err="1">
                <a:solidFill>
                  <a:srgbClr val="FF0000"/>
                </a:solidFill>
              </a:rPr>
              <a:t>Bila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tidak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ditetapkan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oleh</a:t>
            </a:r>
            <a:r>
              <a:rPr lang="en-US" sz="2800" u="sng" dirty="0">
                <a:solidFill>
                  <a:srgbClr val="FF0000"/>
                </a:solidFill>
              </a:rPr>
              <a:t> Customer, </a:t>
            </a:r>
            <a:r>
              <a:rPr lang="en-US" sz="2800" u="sng" dirty="0" err="1">
                <a:solidFill>
                  <a:srgbClr val="FF0000"/>
                </a:solidFill>
              </a:rPr>
              <a:t>perusahaan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harus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menetapkan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metodologi</a:t>
            </a:r>
            <a:r>
              <a:rPr lang="en-US" sz="2800" u="sng" dirty="0">
                <a:solidFill>
                  <a:srgbClr val="FF0000"/>
                </a:solidFill>
              </a:rPr>
              <a:t>  yang </a:t>
            </a:r>
            <a:r>
              <a:rPr lang="en-US" sz="2800" u="sng" dirty="0" err="1">
                <a:solidFill>
                  <a:srgbClr val="FF0000"/>
                </a:solidFill>
              </a:rPr>
              <a:t>akan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digunakan</a:t>
            </a:r>
            <a:endParaRPr lang="en-US" sz="2800" u="sn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530" y="5143512"/>
            <a:ext cx="921550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Catatan</a:t>
            </a:r>
            <a:r>
              <a:rPr lang="en-US" sz="2000" dirty="0"/>
              <a:t> Sentral Sistem : </a:t>
            </a:r>
          </a:p>
          <a:p>
            <a:r>
              <a:rPr lang="en-US" sz="2000" dirty="0"/>
              <a:t>Audit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kesesuaian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standard </a:t>
            </a:r>
            <a:r>
              <a:rPr lang="en-US" sz="2000" dirty="0" err="1"/>
              <a:t>produk</a:t>
            </a:r>
            <a:r>
              <a:rPr lang="en-US" sz="2000" dirty="0"/>
              <a:t>. Audit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bersamaan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audit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syarat</a:t>
            </a:r>
            <a:r>
              <a:rPr lang="en-US" sz="2000" dirty="0"/>
              <a:t> auditor </a:t>
            </a:r>
            <a:r>
              <a:rPr lang="en-US" sz="2000" dirty="0" err="1"/>
              <a:t>memenuhi</a:t>
            </a:r>
            <a:r>
              <a:rPr lang="en-US" sz="2000" dirty="0"/>
              <a:t> standard </a:t>
            </a:r>
            <a:r>
              <a:rPr lang="en-US" sz="2000" dirty="0" err="1"/>
              <a:t>kompetensi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audit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24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10" y="1674836"/>
            <a:ext cx="8427564" cy="4468808"/>
          </a:xfrm>
          <a:noFill/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proses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resiko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</a:t>
            </a:r>
            <a:r>
              <a:rPr lang="en-US" sz="2000" dirty="0" err="1"/>
              <a:t>dan</a:t>
            </a:r>
            <a:r>
              <a:rPr lang="en-US" sz="2000" dirty="0"/>
              <a:t>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Dasar</a:t>
            </a:r>
            <a:r>
              <a:rPr lang="en-US" sz="2000" dirty="0"/>
              <a:t>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program audit  </a:t>
            </a:r>
            <a:endParaRPr lang="en-US" sz="20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, </a:t>
            </a:r>
            <a:r>
              <a:rPr lang="en-US" sz="2000" dirty="0" err="1"/>
              <a:t>karakteritik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  <a:r>
              <a:rPr lang="en-US" sz="2000" dirty="0" err="1"/>
              <a:t>penting</a:t>
            </a:r>
            <a:r>
              <a:rPr lang="en-US" sz="2000" dirty="0"/>
              <a:t>, </a:t>
            </a:r>
            <a:r>
              <a:rPr lang="en-US" sz="2000" dirty="0" err="1"/>
              <a:t>pencemaran</a:t>
            </a:r>
            <a:r>
              <a:rPr lang="en-US" sz="2000" dirty="0"/>
              <a:t> </a:t>
            </a:r>
            <a:r>
              <a:rPr lang="en-US" sz="2000" dirty="0" err="1"/>
              <a:t>berat</a:t>
            </a:r>
            <a:r>
              <a:rPr lang="en-US" sz="2000" dirty="0"/>
              <a:t>,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Keselamatan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, </a:t>
            </a:r>
            <a:r>
              <a:rPr lang="en-US" sz="2000" dirty="0" err="1"/>
              <a:t>Peraturan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Regulasi</a:t>
            </a:r>
            <a:r>
              <a:rPr lang="en-US" sz="20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b="1" dirty="0"/>
              <a:t>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endParaRPr lang="en-US" sz="2000" dirty="0"/>
          </a:p>
          <a:p>
            <a:pPr lvl="1" algn="just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024174" y="1311579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90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9906000" cy="14763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Jadual</a:t>
            </a:r>
            <a:r>
              <a:rPr lang="en-US" b="1" dirty="0"/>
              <a:t> Audit (</a:t>
            </a:r>
            <a:r>
              <a:rPr lang="en-US" b="1" dirty="0" err="1"/>
              <a:t>lanjutan</a:t>
            </a:r>
            <a:r>
              <a:rPr lang="en-US" b="1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3751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32" y="1414486"/>
            <a:ext cx="6286544" cy="1728762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</a:rPr>
              <a:t>Frekuensi</a:t>
            </a:r>
            <a:r>
              <a:rPr lang="en-US" sz="2200" dirty="0">
                <a:solidFill>
                  <a:srgbClr val="FF0000"/>
                </a:solidFill>
              </a:rPr>
              <a:t> audit </a:t>
            </a:r>
            <a:r>
              <a:rPr lang="en-US" sz="2200" dirty="0" err="1">
                <a:solidFill>
                  <a:srgbClr val="FF0000"/>
                </a:solidFill>
              </a:rPr>
              <a:t>harus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direview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bila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perlu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disesuaikan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berdasarkan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kejadian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Perubahan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proses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Ketidaksesuaian</a:t>
            </a:r>
            <a:r>
              <a:rPr lang="en-US" sz="2200" dirty="0">
                <a:solidFill>
                  <a:srgbClr val="FF0000"/>
                </a:solidFill>
              </a:rPr>
              <a:t> internal </a:t>
            </a:r>
            <a:r>
              <a:rPr lang="en-US" sz="2200" dirty="0" err="1">
                <a:solidFill>
                  <a:srgbClr val="FF0000"/>
                </a:solidFill>
              </a:rPr>
              <a:t>dan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eksternal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Keluhan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pelanggan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809992" y="3393194"/>
            <a:ext cx="5833628" cy="2964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Sentral Sistem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memerlukan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perlu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personal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berubah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mengikuti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tambahan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ketika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ketidaksesuain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internal,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eksternal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keluhan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04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34" y="1500174"/>
            <a:ext cx="8859503" cy="4525963"/>
          </a:xfrm>
          <a:noFill/>
        </p:spPr>
        <p:txBody>
          <a:bodyPr/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85752"/>
            <a:ext cx="9906000" cy="1214422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Jadual</a:t>
            </a:r>
            <a:r>
              <a:rPr lang="en-US" b="1" dirty="0"/>
              <a:t> Audit 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Clip" r:id="rId3" imgW="23538240" imgH="21023640" progId="">
                  <p:embed/>
                </p:oleObj>
              </mc:Choice>
              <mc:Fallback>
                <p:oleObj name="Clip" r:id="rId3" imgW="23538240" imgH="210236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0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130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571504"/>
            <a:ext cx="9906000" cy="107154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sz="2400" b="1" dirty="0">
                <a:latin typeface="Times New Roman" pitchFamily="18" charset="0"/>
              </a:rPr>
              <a:t>Program audit </a:t>
            </a:r>
            <a:r>
              <a:rPr lang="en-US" sz="2400" b="1" dirty="0" err="1">
                <a:latin typeface="Times New Roman" pitchFamily="18" charset="0"/>
              </a:rPr>
              <a:t>ditambah</a:t>
            </a:r>
            <a:r>
              <a:rPr lang="en-US" sz="2400" b="1" dirty="0">
                <a:latin typeface="Times New Roman" pitchFamily="18" charset="0"/>
              </a:rPr>
              <a:t>, </a:t>
            </a:r>
            <a:r>
              <a:rPr lang="en-US" sz="2400" b="1" dirty="0" err="1">
                <a:latin typeface="Times New Roman" pitchFamily="18" charset="0"/>
              </a:rPr>
              <a:t>ketika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kinerja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menurun</a:t>
            </a:r>
            <a:r>
              <a:rPr lang="en-US" sz="2400" b="1" dirty="0">
                <a:latin typeface="Times New Roman" pitchFamily="18" charset="0"/>
              </a:rPr>
              <a:t> </a:t>
            </a:r>
          </a:p>
          <a:p>
            <a:pPr algn="ctr"/>
            <a:r>
              <a:rPr lang="en-US" sz="2400" b="1" dirty="0" err="1">
                <a:latin typeface="Times New Roman" pitchFamily="18" charset="0"/>
              </a:rPr>
              <a:t>atau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terjadi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perubahan</a:t>
            </a:r>
            <a:r>
              <a:rPr lang="en-US" sz="2400" b="1" dirty="0">
                <a:latin typeface="Times New Roman" pitchFamily="18" charset="0"/>
              </a:rPr>
              <a:t> yang </a:t>
            </a:r>
            <a:r>
              <a:rPr lang="en-US" sz="2400" b="1" dirty="0" err="1">
                <a:latin typeface="Times New Roman" pitchFamily="18" charset="0"/>
              </a:rPr>
              <a:t>berdampak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pada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</a:rPr>
              <a:t>sistem</a:t>
            </a:r>
            <a:r>
              <a:rPr lang="en-US" sz="2400" b="1" dirty="0">
                <a:latin typeface="Times New Roman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251700" y="650875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556792"/>
            <a:ext cx="920750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0"/>
            <a:ext cx="29418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Membuat</a:t>
            </a:r>
            <a:r>
              <a:rPr lang="en-US" b="1" dirty="0">
                <a:solidFill>
                  <a:schemeClr val="bg1"/>
                </a:solidFill>
              </a:rPr>
              <a:t> program audit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78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0" y="1700808"/>
            <a:ext cx="7963818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Perusahaan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waktu</a:t>
            </a:r>
            <a:r>
              <a:rPr lang="en-US" sz="2800" dirty="0"/>
              <a:t> 1 </a:t>
            </a:r>
            <a:r>
              <a:rPr lang="en-US" sz="2800" dirty="0" err="1"/>
              <a:t>tahun</a:t>
            </a:r>
            <a:r>
              <a:rPr lang="en-US" sz="2800" dirty="0"/>
              <a:t> </a:t>
            </a:r>
            <a:r>
              <a:rPr lang="en-US" sz="2800" dirty="0" err="1"/>
              <a:t>terakhir</a:t>
            </a:r>
            <a:r>
              <a:rPr lang="en-US" sz="2800" dirty="0"/>
              <a:t> : </a:t>
            </a:r>
          </a:p>
          <a:p>
            <a:pPr marL="914400" lvl="1" indent="-282575" eaLnBrk="1" hangingPunct="1"/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di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? </a:t>
            </a:r>
          </a:p>
          <a:p>
            <a:pPr marL="914400" lvl="1" indent="-282575" eaLnBrk="1" hangingPunct="1"/>
            <a:r>
              <a:rPr lang="en-US" sz="2200" dirty="0" err="1"/>
              <a:t>Apa</a:t>
            </a:r>
            <a:r>
              <a:rPr lang="en-US" sz="2200" dirty="0"/>
              <a:t> yang </a:t>
            </a:r>
            <a:r>
              <a:rPr lang="en-US" sz="2200" dirty="0" err="1"/>
              <a:t>berubah</a:t>
            </a:r>
            <a:r>
              <a:rPr lang="en-US" sz="2200" dirty="0"/>
              <a:t> ?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potensi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yang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integritas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mutu</a:t>
            </a:r>
            <a:r>
              <a:rPr lang="en-US" sz="2200" dirty="0"/>
              <a:t> ?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berpotensi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penyimpangan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adanya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kebiasaan</a:t>
            </a:r>
            <a:r>
              <a:rPr lang="en-US" sz="2200" dirty="0"/>
              <a:t> ?  </a:t>
            </a:r>
          </a:p>
          <a:p>
            <a:pPr marL="914400" lvl="1" indent="-282575" eaLnBrk="1" hangingPunct="1"/>
            <a:endParaRPr lang="en-US" sz="2200" dirty="0"/>
          </a:p>
          <a:p>
            <a:pPr marL="514350" indent="-5143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trend </a:t>
            </a:r>
            <a:r>
              <a:rPr lang="en-US" sz="2800" dirty="0" err="1"/>
              <a:t>kinerja</a:t>
            </a:r>
            <a:r>
              <a:rPr lang="en-US" sz="2800" dirty="0"/>
              <a:t> internal </a:t>
            </a:r>
            <a:r>
              <a:rPr lang="en-US" sz="2800" dirty="0" err="1"/>
              <a:t>dan</a:t>
            </a:r>
            <a:r>
              <a:rPr lang="en-US" sz="2800" dirty="0"/>
              <a:t> external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-24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Internal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699" name="Text Box 3"/>
          <p:cNvSpPr>
            <a:spLocks noGrp="1" noChangeArrowheads="1"/>
          </p:cNvSpPr>
          <p:nvPr>
            <p:ph type="body" sz="half" idx="1"/>
          </p:nvPr>
        </p:nvSpPr>
        <p:spPr>
          <a:xfrm>
            <a:off x="3525631" y="1285860"/>
            <a:ext cx="5963873" cy="4735510"/>
          </a:xfrm>
          <a:noFill/>
        </p:spPr>
        <p:txBody>
          <a:bodyPr/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Sistem </a:t>
            </a:r>
            <a:r>
              <a:rPr lang="en-US" sz="2000" b="1" dirty="0" err="1"/>
              <a:t>Manajemen</a:t>
            </a:r>
            <a:r>
              <a:rPr lang="en-US" sz="2000" b="1" dirty="0"/>
              <a:t> </a:t>
            </a:r>
            <a:r>
              <a:rPr lang="en-US" sz="2000" b="1" dirty="0" err="1"/>
              <a:t>Mutu</a:t>
            </a:r>
            <a:r>
              <a:rPr lang="en-US" sz="2000" b="1" dirty="0"/>
              <a:t> </a:t>
            </a:r>
            <a:r>
              <a:rPr lang="en-US" sz="2000" b="1" dirty="0" err="1"/>
              <a:t>perusahaan</a:t>
            </a:r>
            <a:r>
              <a:rPr lang="en-US" sz="2000" b="1" dirty="0"/>
              <a:t>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memenuhi</a:t>
            </a:r>
            <a:r>
              <a:rPr lang="en-US" sz="2000" b="1" dirty="0"/>
              <a:t> </a:t>
            </a:r>
            <a:r>
              <a:rPr lang="en-US" sz="2000" b="1" dirty="0" err="1"/>
              <a:t>persyaratan</a:t>
            </a:r>
            <a:r>
              <a:rPr lang="en-US" sz="2000" b="1" dirty="0"/>
              <a:t>  ISO 9001:2015, ISO 14001:2015 IATF 16949 : 2016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persyaratan</a:t>
            </a:r>
            <a:r>
              <a:rPr lang="en-US" sz="2000" b="1" dirty="0"/>
              <a:t> </a:t>
            </a:r>
            <a:r>
              <a:rPr lang="en-US" sz="2000" b="1" dirty="0" err="1"/>
              <a:t>spesifik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Customer  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Sistem </a:t>
            </a:r>
            <a:r>
              <a:rPr lang="en-US" sz="2000" b="1" dirty="0" err="1"/>
              <a:t>Manajemen</a:t>
            </a:r>
            <a:r>
              <a:rPr lang="en-US" sz="2000" b="1" dirty="0"/>
              <a:t> </a:t>
            </a:r>
            <a:r>
              <a:rPr lang="en-US" sz="2000" b="1" dirty="0" err="1"/>
              <a:t>Mutu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lingkungan</a:t>
            </a:r>
            <a:r>
              <a:rPr lang="en-US" sz="2000" b="1" dirty="0"/>
              <a:t>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dilaksanakan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lapisan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b="1" dirty="0" err="1"/>
              <a:t>mengidentifikasi</a:t>
            </a:r>
            <a:r>
              <a:rPr lang="en-US" sz="2000" b="1" dirty="0"/>
              <a:t> </a:t>
            </a:r>
            <a:r>
              <a:rPr lang="en-US" sz="2000" b="1" dirty="0" err="1"/>
              <a:t>ketidaksesuaian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kesesuaian</a:t>
            </a:r>
            <a:r>
              <a:rPr lang="en-US" sz="2000" b="1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manajemen</a:t>
            </a:r>
            <a:r>
              <a:rPr lang="en-US" sz="2000" b="1" dirty="0"/>
              <a:t> </a:t>
            </a:r>
            <a:r>
              <a:rPr lang="en-US" sz="2000" b="1" dirty="0" err="1"/>
              <a:t>mutu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, 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,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 err="1"/>
              <a:t>peluang</a:t>
            </a:r>
            <a:r>
              <a:rPr lang="en-US" sz="2000" b="1" dirty="0"/>
              <a:t> </a:t>
            </a:r>
            <a:r>
              <a:rPr lang="en-US" sz="2000" b="1" dirty="0" err="1"/>
              <a:t>peningkatan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29700" name="Text Box 20"/>
          <p:cNvSpPr txBox="1">
            <a:spLocks noChangeArrowheads="1"/>
          </p:cNvSpPr>
          <p:nvPr/>
        </p:nvSpPr>
        <p:spPr bwMode="auto">
          <a:xfrm>
            <a:off x="3512271" y="3470320"/>
            <a:ext cx="5977233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350023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</a:t>
            </a:fld>
            <a:endParaRPr lang="id-ID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142984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2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918" y="1774825"/>
            <a:ext cx="5762885" cy="4318000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5955059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5546" y="-71462"/>
            <a:ext cx="7100906" cy="1143000"/>
          </a:xfrm>
        </p:spPr>
        <p:txBody>
          <a:bodyPr/>
          <a:lstStyle/>
          <a:p>
            <a:pPr algn="r" eaLnBrk="1" hangingPunct="1"/>
            <a:r>
              <a:rPr lang="en-US" sz="2200" dirty="0"/>
              <a:t>KUALIFIKASI AUDITOR SISTEM MANAJEMEN MUTU </a:t>
            </a:r>
            <a:br>
              <a:rPr lang="en-US" sz="2200" dirty="0"/>
            </a:br>
            <a:r>
              <a:rPr lang="en-US" sz="2200" dirty="0"/>
              <a:t>DAN LINGKUNGAN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44" y="1317645"/>
            <a:ext cx="9144064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Prinsip</a:t>
            </a:r>
            <a:r>
              <a:rPr lang="en-US" sz="1800" dirty="0"/>
              <a:t>, </a:t>
            </a:r>
            <a:r>
              <a:rPr lang="en-US" sz="1800" dirty="0" err="1"/>
              <a:t>prosedur</a:t>
            </a:r>
            <a:r>
              <a:rPr lang="id-ID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audit, </a:t>
            </a:r>
            <a:r>
              <a:rPr lang="en-US" sz="1800" dirty="0" err="1"/>
              <a:t>referensi</a:t>
            </a:r>
            <a:r>
              <a:rPr lang="en-US" sz="1800" dirty="0"/>
              <a:t> audit ISO 19011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Pendidikan</a:t>
            </a:r>
            <a:r>
              <a:rPr lang="en-US" sz="1800" dirty="0"/>
              <a:t>, </a:t>
            </a:r>
            <a:r>
              <a:rPr lang="en-US" sz="1800" dirty="0" err="1"/>
              <a:t>Pelatihan</a:t>
            </a:r>
            <a:r>
              <a:rPr lang="id-ID" sz="1800" dirty="0"/>
              <a:t>, </a:t>
            </a:r>
            <a:r>
              <a:rPr lang="en-US" sz="1800" dirty="0" err="1"/>
              <a:t>Pengalaman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id-ID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Pengalaman</a:t>
            </a:r>
            <a:r>
              <a:rPr lang="en-US" sz="1800" dirty="0"/>
              <a:t> Audit.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Situasi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; </a:t>
            </a:r>
            <a:r>
              <a:rPr lang="en-US" sz="1800" u="sng" dirty="0" err="1">
                <a:solidFill>
                  <a:srgbClr val="FF0000"/>
                </a:solidFill>
              </a:rPr>
              <a:t>isu</a:t>
            </a:r>
            <a:r>
              <a:rPr lang="en-US" sz="1800" u="sng" dirty="0">
                <a:solidFill>
                  <a:srgbClr val="FF0000"/>
                </a:solidFill>
              </a:rPr>
              <a:t> internal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eksternal</a:t>
            </a:r>
            <a:r>
              <a:rPr lang="en-US" sz="1800" u="sng" dirty="0">
                <a:solidFill>
                  <a:srgbClr val="FF0000"/>
                </a:solidFill>
              </a:rPr>
              <a:t>, </a:t>
            </a:r>
            <a:r>
              <a:rPr lang="en-US" sz="1800" u="sng" dirty="0" err="1">
                <a:solidFill>
                  <a:srgbClr val="FF0000"/>
                </a:solidFill>
              </a:rPr>
              <a:t>harapan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tuntutan</a:t>
            </a:r>
            <a:r>
              <a:rPr lang="en-US" sz="1800" u="sng" dirty="0">
                <a:solidFill>
                  <a:srgbClr val="FF0000"/>
                </a:solidFill>
              </a:rPr>
              <a:t> interested parties)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Konsep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Manajemen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endParaRPr lang="en-US" sz="18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Pendekatan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, </a:t>
            </a:r>
            <a:r>
              <a:rPr lang="en-US" sz="1800" u="sng" dirty="0" err="1">
                <a:solidFill>
                  <a:srgbClr val="FF0000"/>
                </a:solidFill>
              </a:rPr>
              <a:t>Ruang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Lingkup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endParaRPr lang="en-US" sz="18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diaudit</a:t>
            </a:r>
            <a:r>
              <a:rPr lang="en-US" sz="1800" dirty="0"/>
              <a:t> </a:t>
            </a:r>
            <a:r>
              <a:rPr lang="en-US" sz="1800" dirty="0" err="1"/>
              <a:t>beserta</a:t>
            </a:r>
            <a:r>
              <a:rPr lang="en-US" sz="1800" dirty="0"/>
              <a:t> </a:t>
            </a:r>
            <a:r>
              <a:rPr lang="en-US" sz="1800" dirty="0" err="1"/>
              <a:t>istilah-istilah</a:t>
            </a:r>
            <a:r>
              <a:rPr lang="en-US" sz="1800" dirty="0"/>
              <a:t> </a:t>
            </a:r>
            <a:r>
              <a:rPr lang="en-US" sz="1800" dirty="0" err="1"/>
              <a:t>teknisnya</a:t>
            </a:r>
            <a:endParaRPr lang="en-US" sz="1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automotive process approach </a:t>
            </a:r>
            <a:r>
              <a:rPr lang="en-US" sz="1800" u="sng" dirty="0" err="1">
                <a:solidFill>
                  <a:srgbClr val="FF0000"/>
                </a:solidFill>
              </a:rPr>
              <a:t>untuk</a:t>
            </a:r>
            <a:r>
              <a:rPr lang="en-US" sz="1800" u="sng" dirty="0">
                <a:solidFill>
                  <a:srgbClr val="FF0000"/>
                </a:solidFill>
              </a:rPr>
              <a:t> audit (Turtle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COP), </a:t>
            </a:r>
            <a:r>
              <a:rPr lang="en-US" sz="1800" u="sng" dirty="0" err="1">
                <a:solidFill>
                  <a:srgbClr val="FF0000"/>
                </a:solidFill>
              </a:rPr>
              <a:t>termasuk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pola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pikir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Persyaratan</a:t>
            </a:r>
            <a:r>
              <a:rPr lang="en-US" sz="1800" dirty="0"/>
              <a:t> ISO 9001:2015, IATF 16949; ISO 14001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Peraturan</a:t>
            </a:r>
            <a:r>
              <a:rPr lang="en-US" sz="1800" dirty="0"/>
              <a:t> </a:t>
            </a:r>
            <a:r>
              <a:rPr lang="en-US" sz="1800" dirty="0" err="1"/>
              <a:t>perundangan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lain yang </a:t>
            </a:r>
            <a:r>
              <a:rPr lang="en-US" sz="1800" dirty="0" err="1"/>
              <a:t>berlaku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persyaratan</a:t>
            </a:r>
            <a:r>
              <a:rPr lang="en-US" sz="1800" u="sng" dirty="0">
                <a:solidFill>
                  <a:srgbClr val="FF0000"/>
                </a:solidFill>
              </a:rPr>
              <a:t> specific Customer </a:t>
            </a:r>
            <a:r>
              <a:rPr lang="en-US" sz="1800" u="sng" dirty="0" err="1">
                <a:solidFill>
                  <a:srgbClr val="FF0000"/>
                </a:solidFill>
              </a:rPr>
              <a:t>sesuai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lingkup</a:t>
            </a:r>
            <a:endParaRPr lang="en-US" sz="18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persyaratan</a:t>
            </a:r>
            <a:r>
              <a:rPr lang="en-US" sz="1800" u="sng" dirty="0">
                <a:solidFill>
                  <a:srgbClr val="FF0000"/>
                </a:solidFill>
              </a:rPr>
              <a:t> core tools (SPC, MSA, APQP, PPAP, FMEA) </a:t>
            </a:r>
            <a:r>
              <a:rPr lang="en-US" sz="1800" u="sng" dirty="0" err="1">
                <a:solidFill>
                  <a:srgbClr val="FF0000"/>
                </a:solidFill>
              </a:rPr>
              <a:t>sesuai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lingkup</a:t>
            </a:r>
            <a:r>
              <a:rPr lang="en-US" sz="1800" u="sng" dirty="0">
                <a:solidFill>
                  <a:srgbClr val="FF0000"/>
                </a:solidFill>
              </a:rPr>
              <a:t> area yang </a:t>
            </a:r>
            <a:r>
              <a:rPr lang="en-US" sz="1800" u="sng" dirty="0" err="1">
                <a:solidFill>
                  <a:srgbClr val="FF0000"/>
                </a:solidFill>
              </a:rPr>
              <a:t>akan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diaudit</a:t>
            </a:r>
            <a:endParaRPr lang="en-US" sz="18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u="sng" dirty="0" err="1">
                <a:solidFill>
                  <a:srgbClr val="FF0000"/>
                </a:solidFill>
              </a:rPr>
              <a:t>Memahamai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bagaimana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merencanakan</a:t>
            </a:r>
            <a:r>
              <a:rPr lang="en-US" sz="1800" u="sng" dirty="0">
                <a:solidFill>
                  <a:srgbClr val="FF0000"/>
                </a:solidFill>
              </a:rPr>
              <a:t>, </a:t>
            </a:r>
            <a:r>
              <a:rPr lang="en-US" sz="1800" u="sng" dirty="0" err="1">
                <a:solidFill>
                  <a:srgbClr val="FF0000"/>
                </a:solidFill>
              </a:rPr>
              <a:t>melaksanakan</a:t>
            </a:r>
            <a:r>
              <a:rPr lang="en-US" sz="1800" u="sng" dirty="0">
                <a:solidFill>
                  <a:srgbClr val="FF0000"/>
                </a:solidFill>
              </a:rPr>
              <a:t>, </a:t>
            </a:r>
            <a:r>
              <a:rPr lang="en-US" sz="1800" u="sng" dirty="0" err="1">
                <a:solidFill>
                  <a:srgbClr val="FF0000"/>
                </a:solidFill>
              </a:rPr>
              <a:t>membuat</a:t>
            </a:r>
            <a:r>
              <a:rPr lang="en-US" sz="1800" u="sng" dirty="0">
                <a:solidFill>
                  <a:srgbClr val="FF0000"/>
                </a:solidFill>
              </a:rPr>
              <a:t> report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memeriksa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perbaikan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temuan</a:t>
            </a:r>
            <a:r>
              <a:rPr lang="en-US" sz="1800" u="sng" dirty="0">
                <a:solidFill>
                  <a:srgbClr val="FF0000"/>
                </a:solidFill>
              </a:rPr>
              <a:t> audit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Tambahan</a:t>
            </a:r>
            <a:r>
              <a:rPr lang="en-US" sz="1800" dirty="0"/>
              <a:t> skill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mengelola</a:t>
            </a:r>
            <a:r>
              <a:rPr lang="en-US" sz="1800" dirty="0"/>
              <a:t> audit,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, </a:t>
            </a:r>
            <a:r>
              <a:rPr lang="en-US" sz="1800" dirty="0" err="1"/>
              <a:t>mengorganisasi</a:t>
            </a:r>
            <a:r>
              <a:rPr lang="en-US" sz="1800" dirty="0"/>
              <a:t>, </a:t>
            </a:r>
            <a:r>
              <a:rPr lang="en-US" sz="1800" dirty="0" err="1"/>
              <a:t>komunikasi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mengarahkan</a:t>
            </a:r>
            <a:r>
              <a:rPr lang="en-US" sz="1800" dirty="0"/>
              <a:t> (Lead Auditor)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7182" y="1025827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54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00" y="71414"/>
            <a:ext cx="8143932" cy="1143000"/>
          </a:xfrm>
        </p:spPr>
        <p:txBody>
          <a:bodyPr/>
          <a:lstStyle/>
          <a:p>
            <a:pPr algn="r" eaLnBrk="1" hangingPunct="1"/>
            <a:r>
              <a:rPr lang="en-US" sz="3600" dirty="0"/>
              <a:t>KUALIFIKASI AUDITOR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00" y="1603397"/>
            <a:ext cx="8382024" cy="496887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2800" u="sng" dirty="0" err="1">
                <a:solidFill>
                  <a:srgbClr val="FF0000"/>
                </a:solidFill>
              </a:rPr>
              <a:t>Kualifikasi</a:t>
            </a:r>
            <a:r>
              <a:rPr lang="en-US" sz="2800" u="sng" dirty="0">
                <a:solidFill>
                  <a:srgbClr val="FF0000"/>
                </a:solidFill>
              </a:rPr>
              <a:t> auditor </a:t>
            </a:r>
            <a:r>
              <a:rPr lang="en-US" sz="2800" u="sng" dirty="0" err="1">
                <a:solidFill>
                  <a:srgbClr val="FF0000"/>
                </a:solidFill>
              </a:rPr>
              <a:t>proses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manufaktur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u="sng" dirty="0" err="1">
                <a:solidFill>
                  <a:srgbClr val="FF0000"/>
                </a:solidFill>
              </a:rPr>
              <a:t>Pemahaman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teknis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scope area yang </a:t>
            </a:r>
            <a:r>
              <a:rPr lang="en-US" u="sng" dirty="0" err="1">
                <a:solidFill>
                  <a:srgbClr val="FF0000"/>
                </a:solidFill>
              </a:rPr>
              <a:t>diaudit</a:t>
            </a:r>
            <a:endParaRPr lang="en-US" u="sng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u="sng" dirty="0">
                <a:solidFill>
                  <a:srgbClr val="FF0000"/>
                </a:solidFill>
              </a:rPr>
              <a:t>FMEA, control plan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Aspek-Dampak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lingkup</a:t>
            </a:r>
            <a:endParaRPr lang="en-US" dirty="0"/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2800" u="sng" dirty="0" err="1">
                <a:solidFill>
                  <a:srgbClr val="FF0000"/>
                </a:solidFill>
              </a:rPr>
              <a:t>Kualifikasi</a:t>
            </a:r>
            <a:r>
              <a:rPr lang="en-US" sz="2800" u="sng" dirty="0">
                <a:solidFill>
                  <a:srgbClr val="FF0000"/>
                </a:solidFill>
              </a:rPr>
              <a:t> auditor </a:t>
            </a:r>
            <a:r>
              <a:rPr lang="en-US" sz="2800" u="sng" dirty="0" err="1">
                <a:solidFill>
                  <a:srgbClr val="FF0000"/>
                </a:solidFill>
              </a:rPr>
              <a:t>produk</a:t>
            </a:r>
            <a:r>
              <a:rPr lang="en-US" sz="2800" u="sng" dirty="0">
                <a:solidFill>
                  <a:srgbClr val="FF0000"/>
                </a:solidFill>
              </a:rPr>
              <a:t>  </a:t>
            </a:r>
            <a:r>
              <a:rPr lang="en-US" sz="2800" b="1" u="sng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u="sng" dirty="0" err="1">
                <a:solidFill>
                  <a:srgbClr val="FF0000"/>
                </a:solidFill>
              </a:rPr>
              <a:t>Pemahaman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tentang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persyaratan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u="sng" dirty="0" err="1">
                <a:solidFill>
                  <a:srgbClr val="FF0000"/>
                </a:solidFill>
              </a:rPr>
              <a:t>Pemahaman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tentang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penggunaan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alat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ukur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test </a:t>
            </a:r>
            <a:r>
              <a:rPr lang="en-US" u="sng" dirty="0" err="1">
                <a:solidFill>
                  <a:srgbClr val="FF0000"/>
                </a:solidFill>
              </a:rPr>
              <a:t>untuk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memeriksa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kesesuaian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67182" y="1142992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54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4174" y="214298"/>
            <a:ext cx="6643734" cy="1143000"/>
          </a:xfrm>
        </p:spPr>
        <p:txBody>
          <a:bodyPr/>
          <a:lstStyle/>
          <a:p>
            <a:pPr algn="l" eaLnBrk="1" hangingPunct="1"/>
            <a:r>
              <a:rPr lang="en-US" sz="3600" dirty="0"/>
              <a:t>KUALIFIKASI NON TEKNIS AUDITOR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5414" y="1857364"/>
            <a:ext cx="7815286" cy="398304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level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auditee</a:t>
            </a:r>
            <a:r>
              <a:rPr lang="en-US" dirty="0"/>
              <a:t>. 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audit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.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4506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5929330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44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057400" y="94343"/>
            <a:ext cx="77217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19011-2011</a:t>
            </a:r>
          </a:p>
          <a:p>
            <a:pPr algn="ctr"/>
            <a:r>
              <a:rPr lang="en-US" sz="24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4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4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4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1484784"/>
            <a:ext cx="5798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578748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416277" y="1092695"/>
            <a:ext cx="7543800" cy="545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a. </a:t>
            </a:r>
            <a:r>
              <a:rPr lang="en-US" sz="1700" b="1" u="sng" dirty="0" err="1">
                <a:latin typeface="Calibri" panose="020F0502020204030204" pitchFamily="34" charset="0"/>
              </a:rPr>
              <a:t>Memegang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Etika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Dasar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antara</a:t>
            </a:r>
            <a:r>
              <a:rPr lang="en-US" sz="1700" b="1" i="1" dirty="0">
                <a:latin typeface="Calibri" panose="020F0502020204030204" pitchFamily="34" charset="0"/>
              </a:rPr>
              <a:t> lain </a:t>
            </a:r>
            <a:r>
              <a:rPr lang="en-US" sz="1700" b="1" i="1" dirty="0" err="1">
                <a:latin typeface="Calibri" panose="020F0502020204030204" pitchFamily="34" charset="0"/>
              </a:rPr>
              <a:t>Kepercayaan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Integritas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Memegang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Kerahasiaan</a:t>
            </a:r>
            <a:r>
              <a:rPr lang="en-US" sz="1700" b="1" i="1" dirty="0">
                <a:latin typeface="Calibri" panose="020F0502020204030204" pitchFamily="34" charset="0"/>
              </a:rPr>
              <a:t>, </a:t>
            </a:r>
            <a:r>
              <a:rPr lang="en-US" sz="1700" b="1" i="1" dirty="0" err="1">
                <a:latin typeface="Calibri" panose="020F0502020204030204" pitchFamily="34" charset="0"/>
              </a:rPr>
              <a:t>Kebijaksanaan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b. </a:t>
            </a:r>
            <a:r>
              <a:rPr lang="en-US" sz="1700" b="1" u="sng" dirty="0" err="1">
                <a:latin typeface="Calibri" panose="020F0502020204030204" pitchFamily="34" charset="0"/>
              </a:rPr>
              <a:t>Kejujuran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dalam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Penyampaian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Kewajiban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untuk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melaporkan</a:t>
            </a:r>
            <a:r>
              <a:rPr lang="en-US" sz="1700" b="1" i="1" dirty="0">
                <a:latin typeface="Calibri" panose="020F0502020204030204" pitchFamily="34" charset="0"/>
              </a:rPr>
              <a:t> yang </a:t>
            </a:r>
            <a:r>
              <a:rPr lang="en-US" sz="1700" b="1" i="1" dirty="0" err="1">
                <a:latin typeface="Calibri" panose="020F0502020204030204" pitchFamily="34" charset="0"/>
              </a:rPr>
              <a:t>sebenarnya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tepat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c. </a:t>
            </a:r>
            <a:r>
              <a:rPr lang="en-US" sz="1700" b="1" u="sng" dirty="0" err="1">
                <a:latin typeface="Calibri" panose="020F0502020204030204" pitchFamily="34" charset="0"/>
              </a:rPr>
              <a:t>Rahasia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Kmenjaga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kerahsasian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informasi</a:t>
            </a:r>
            <a:endParaRPr lang="en-US" sz="17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d. </a:t>
            </a:r>
            <a:r>
              <a:rPr lang="en-US" sz="1700" b="1" u="sng" dirty="0" err="1">
                <a:latin typeface="Calibri" panose="020F0502020204030204" pitchFamily="34" charset="0"/>
              </a:rPr>
              <a:t>Memegang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Nilai-nilai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7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i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Menerapkan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ketepatan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dalam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pengambilan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keputusan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pada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pelaksanaan</a:t>
            </a:r>
            <a:r>
              <a:rPr lang="en-US" sz="17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e. </a:t>
            </a:r>
            <a:r>
              <a:rPr lang="en-US" sz="1700" b="1" u="sng" dirty="0" err="1">
                <a:latin typeface="Calibri" panose="020F0502020204030204" pitchFamily="34" charset="0"/>
              </a:rPr>
              <a:t>Independen</a:t>
            </a:r>
            <a:r>
              <a:rPr lang="en-US" sz="1700" b="1" u="sng" dirty="0">
                <a:latin typeface="Calibri" panose="020F0502020204030204" pitchFamily="34" charset="0"/>
              </a:rPr>
              <a:t> :</a:t>
            </a:r>
            <a:r>
              <a:rPr lang="en-US" sz="17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Objektif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dan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terhindar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dari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konflik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kepentingan</a:t>
            </a:r>
            <a:endParaRPr lang="en-US" sz="17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700" b="1" u="sng" dirty="0">
                <a:latin typeface="Calibri" panose="020F0502020204030204" pitchFamily="34" charset="0"/>
              </a:rPr>
              <a:t>f. </a:t>
            </a:r>
            <a:r>
              <a:rPr lang="en-US" sz="1700" b="1" u="sng" dirty="0" err="1">
                <a:latin typeface="Calibri" panose="020F0502020204030204" pitchFamily="34" charset="0"/>
              </a:rPr>
              <a:t>Bukti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berdasarkan</a:t>
            </a:r>
            <a:r>
              <a:rPr lang="en-US" sz="1700" b="1" u="sng" dirty="0">
                <a:latin typeface="Calibri" panose="020F0502020204030204" pitchFamily="34" charset="0"/>
              </a:rPr>
              <a:t> </a:t>
            </a:r>
            <a:r>
              <a:rPr lang="en-US" sz="1700" b="1" u="sng" dirty="0" err="1">
                <a:latin typeface="Calibri" panose="020F0502020204030204" pitchFamily="34" charset="0"/>
              </a:rPr>
              <a:t>Fakta</a:t>
            </a:r>
            <a:r>
              <a:rPr lang="en-US" sz="17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700" b="1" dirty="0">
                <a:latin typeface="Calibri" panose="020F0502020204030204" pitchFamily="34" charset="0"/>
              </a:rPr>
              <a:t>	</a:t>
            </a:r>
            <a:r>
              <a:rPr lang="en-US" sz="1700" b="1" i="1" dirty="0" err="1">
                <a:latin typeface="Calibri" panose="020F0502020204030204" pitchFamily="34" charset="0"/>
              </a:rPr>
              <a:t>Metoda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rasional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untuk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mencapai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kesimpulan</a:t>
            </a:r>
            <a:r>
              <a:rPr lang="en-US" sz="1700" b="1" i="1" dirty="0">
                <a:latin typeface="Calibri" panose="020F0502020204030204" pitchFamily="34" charset="0"/>
              </a:rPr>
              <a:t> audit yang </a:t>
            </a:r>
            <a:r>
              <a:rPr lang="en-US" sz="1700" b="1" i="1" dirty="0" err="1">
                <a:latin typeface="Calibri" panose="020F0502020204030204" pitchFamily="34" charset="0"/>
              </a:rPr>
              <a:t>dapat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dipercaya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dalam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proses</a:t>
            </a:r>
            <a:r>
              <a:rPr lang="en-US" sz="1700" b="1" i="1" dirty="0">
                <a:latin typeface="Calibri" panose="020F0502020204030204" pitchFamily="34" charset="0"/>
              </a:rPr>
              <a:t> audit yang </a:t>
            </a:r>
            <a:r>
              <a:rPr lang="en-US" sz="1700" b="1" i="1" dirty="0" err="1">
                <a:latin typeface="Calibri" panose="020F0502020204030204" pitchFamily="34" charset="0"/>
              </a:rPr>
              <a:t>sistematis</a:t>
            </a:r>
            <a:r>
              <a:rPr lang="en-US" sz="1700" b="1" i="1" dirty="0">
                <a:latin typeface="Calibri" panose="020F0502020204030204" pitchFamily="34" charset="0"/>
              </a:rPr>
              <a:t>. </a:t>
            </a:r>
            <a:r>
              <a:rPr lang="en-US" sz="1700" b="1" i="1" dirty="0" err="1">
                <a:latin typeface="Calibri" panose="020F0502020204030204" pitchFamily="34" charset="0"/>
              </a:rPr>
              <a:t>Bukti</a:t>
            </a:r>
            <a:r>
              <a:rPr lang="en-US" sz="1700" b="1" i="1" dirty="0">
                <a:latin typeface="Calibri" panose="020F0502020204030204" pitchFamily="34" charset="0"/>
              </a:rPr>
              <a:t> Audit </a:t>
            </a:r>
            <a:r>
              <a:rPr lang="en-US" sz="1700" b="1" i="1" dirty="0" err="1">
                <a:latin typeface="Calibri" panose="020F0502020204030204" pitchFamily="34" charset="0"/>
              </a:rPr>
              <a:t>dapat</a:t>
            </a:r>
            <a:r>
              <a:rPr lang="en-US" sz="1700" b="1" i="1" dirty="0">
                <a:latin typeface="Calibri" panose="020F0502020204030204" pitchFamily="34" charset="0"/>
              </a:rPr>
              <a:t> </a:t>
            </a:r>
            <a:r>
              <a:rPr lang="en-US" sz="1700" b="1" i="1" dirty="0" err="1">
                <a:latin typeface="Calibri" panose="020F0502020204030204" pitchFamily="34" charset="0"/>
              </a:rPr>
              <a:t>diverifikasi</a:t>
            </a:r>
            <a:endParaRPr lang="en-US" sz="17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04" y="357174"/>
            <a:ext cx="8243914" cy="1143000"/>
          </a:xfrm>
        </p:spPr>
        <p:txBody>
          <a:bodyPr/>
          <a:lstStyle/>
          <a:p>
            <a:pPr algn="l" eaLnBrk="1" hangingPunct="1"/>
            <a:r>
              <a:rPr lang="en-US" sz="3600" dirty="0" err="1"/>
              <a:t>Pemeliharaan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Peningkatan</a:t>
            </a:r>
            <a:r>
              <a:rPr lang="en-US" sz="3600" dirty="0"/>
              <a:t>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36" y="1889149"/>
            <a:ext cx="8382024" cy="496887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2800" u="sng" dirty="0">
                <a:solidFill>
                  <a:srgbClr val="FF0000"/>
                </a:solidFill>
              </a:rPr>
              <a:t>IATF 7.2.3.</a:t>
            </a: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u="sng" dirty="0" err="1">
                <a:solidFill>
                  <a:srgbClr val="FF0000"/>
                </a:solidFill>
              </a:rPr>
              <a:t>Melaksanakan</a:t>
            </a:r>
            <a:r>
              <a:rPr lang="en-US" sz="2800" u="sng" dirty="0">
                <a:solidFill>
                  <a:srgbClr val="FF0000"/>
                </a:solidFill>
              </a:rPr>
              <a:t> minimum </a:t>
            </a:r>
            <a:r>
              <a:rPr lang="en-US" sz="2800" u="sng" dirty="0" err="1">
                <a:solidFill>
                  <a:srgbClr val="FF0000"/>
                </a:solidFill>
              </a:rPr>
              <a:t>jumlah</a:t>
            </a:r>
            <a:r>
              <a:rPr lang="en-US" sz="2800" u="sng" dirty="0">
                <a:solidFill>
                  <a:srgbClr val="FF0000"/>
                </a:solidFill>
              </a:rPr>
              <a:t> audit </a:t>
            </a:r>
            <a:r>
              <a:rPr lang="en-US" sz="2800" u="sng" dirty="0" err="1">
                <a:solidFill>
                  <a:srgbClr val="FF0000"/>
                </a:solidFill>
              </a:rPr>
              <a:t>sesuai</a:t>
            </a:r>
            <a:r>
              <a:rPr lang="en-US" sz="2800" u="sng" dirty="0">
                <a:solidFill>
                  <a:srgbClr val="FF0000"/>
                </a:solidFill>
              </a:rPr>
              <a:t> yang </a:t>
            </a:r>
            <a:r>
              <a:rPr lang="en-US" sz="2800" u="sng" dirty="0" err="1">
                <a:solidFill>
                  <a:srgbClr val="FF0000"/>
                </a:solidFill>
              </a:rPr>
              <a:t>ditetapkan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oleh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organisasi</a:t>
            </a:r>
            <a:endParaRPr lang="en-US" sz="2800" u="sng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u="sng" dirty="0" err="1">
                <a:solidFill>
                  <a:srgbClr val="FF0000"/>
                </a:solidFill>
              </a:rPr>
              <a:t>Memelihara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pengetahuan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terhadap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internal , </a:t>
            </a:r>
            <a:r>
              <a:rPr lang="en-US" u="sng" dirty="0" err="1">
                <a:solidFill>
                  <a:srgbClr val="FF0000"/>
                </a:solidFill>
              </a:rPr>
              <a:t>teknologi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endParaRPr lang="en-US" u="sng" dirty="0">
              <a:solidFill>
                <a:srgbClr val="FF0000"/>
              </a:solidFill>
            </a:endParaRP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eksternal</a:t>
            </a:r>
            <a:r>
              <a:rPr lang="en-US" u="sng" dirty="0">
                <a:solidFill>
                  <a:srgbClr val="FF0000"/>
                </a:solidFill>
              </a:rPr>
              <a:t>, ISO 9001, ISO 14001, IATF 16949, core tools, </a:t>
            </a:r>
            <a:r>
              <a:rPr lang="en-US" u="sng" dirty="0" err="1">
                <a:solidFill>
                  <a:srgbClr val="FF0000"/>
                </a:solidFill>
              </a:rPr>
              <a:t>persyaratan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spesifik</a:t>
            </a:r>
            <a:r>
              <a:rPr lang="en-US" u="sng" dirty="0">
                <a:solidFill>
                  <a:srgbClr val="FF0000"/>
                </a:solidFill>
              </a:rPr>
              <a:t> customer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14356"/>
            <a:ext cx="1309662" cy="6143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454455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488936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14356"/>
            <a:ext cx="3512840" cy="6038806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46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529064" y="1357298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78" y="59272"/>
            <a:ext cx="332655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Konfirmasi</a:t>
            </a:r>
            <a:r>
              <a:rPr lang="en-US" b="1" dirty="0">
                <a:solidFill>
                  <a:schemeClr val="bg1"/>
                </a:solidFill>
              </a:rPr>
              <a:t> schedule audit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/>
          <a:lstStyle/>
          <a:p>
            <a:pPr algn="ctr" eaLnBrk="1" hangingPunct="1"/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memberi</a:t>
            </a:r>
            <a:r>
              <a:rPr lang="en-US" sz="2400" u="sng" dirty="0"/>
              <a:t> </a:t>
            </a:r>
            <a:r>
              <a:rPr lang="en-US" sz="2400" u="sng" dirty="0" err="1"/>
              <a:t>arahan</a:t>
            </a:r>
            <a:r>
              <a:rPr lang="en-US" sz="2400" u="sng" dirty="0"/>
              <a:t>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Ada</a:t>
            </a:r>
            <a:r>
              <a:rPr lang="en-US" sz="2000" dirty="0"/>
              <a:t> 3 </a:t>
            </a:r>
            <a:r>
              <a:rPr lang="en-US" sz="2000" dirty="0" err="1"/>
              <a:t>inputan</a:t>
            </a:r>
            <a:r>
              <a:rPr lang="en-US" sz="2000" dirty="0"/>
              <a:t> </a:t>
            </a:r>
            <a:r>
              <a:rPr lang="en-US" sz="2000" dirty="0" err="1"/>
              <a:t>negatif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surat</a:t>
            </a:r>
            <a:r>
              <a:rPr lang="en-US" sz="2000" dirty="0"/>
              <a:t> </a:t>
            </a:r>
            <a:r>
              <a:rPr lang="en-US" sz="2000" dirty="0" err="1"/>
              <a:t>pembaca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kualitas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.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naik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2452670" y="1120762"/>
            <a:ext cx="6786610" cy="522288"/>
          </a:xfrm>
          <a:noFill/>
        </p:spPr>
        <p:txBody>
          <a:bodyPr/>
          <a:lstStyle/>
          <a:p>
            <a:pPr algn="ctr" eaLnBrk="1" hangingPunct="1"/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Pengarahan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Audit Team</a:t>
            </a:r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571480"/>
            <a:ext cx="2262238" cy="628652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166" y="652448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472" y="1643050"/>
            <a:ext cx="7643866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Pembuatannya</a:t>
            </a:r>
            <a:r>
              <a:rPr lang="en-US" sz="3000" dirty="0"/>
              <a:t> </a:t>
            </a:r>
            <a:r>
              <a:rPr lang="en-US" sz="3000" dirty="0" err="1"/>
              <a:t>a.l</a:t>
            </a:r>
            <a:r>
              <a:rPr lang="en-US" sz="30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auditor </a:t>
            </a:r>
            <a:r>
              <a:rPr lang="en-US" sz="3000" dirty="0" err="1"/>
              <a:t>mengingat</a:t>
            </a:r>
            <a:r>
              <a:rPr lang="en-US" sz="3000" dirty="0"/>
              <a:t> </a:t>
            </a:r>
            <a:r>
              <a:rPr lang="en-US" sz="3000" dirty="0" err="1"/>
              <a:t>apa</a:t>
            </a:r>
            <a:r>
              <a:rPr lang="en-US" sz="3000" dirty="0"/>
              <a:t> yang </a:t>
            </a:r>
            <a:r>
              <a:rPr lang="en-US" sz="3000" dirty="0" err="1"/>
              <a:t>harus</a:t>
            </a:r>
            <a:r>
              <a:rPr lang="en-US" sz="3000" dirty="0"/>
              <a:t> </a:t>
            </a:r>
            <a:r>
              <a:rPr lang="en-US" sz="3000" dirty="0" err="1"/>
              <a:t>diperiksa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pengaturan</a:t>
            </a:r>
            <a:r>
              <a:rPr lang="en-US" sz="3000" dirty="0"/>
              <a:t> </a:t>
            </a:r>
            <a:r>
              <a:rPr lang="en-US" sz="3000" dirty="0" err="1"/>
              <a:t>waktu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dalam</a:t>
            </a:r>
            <a:r>
              <a:rPr lang="en-US" sz="3000" dirty="0"/>
              <a:t> </a:t>
            </a:r>
            <a:r>
              <a:rPr lang="en-US" sz="3000" dirty="0" err="1"/>
              <a:t>memastikan</a:t>
            </a:r>
            <a:r>
              <a:rPr lang="en-US" sz="3000" dirty="0"/>
              <a:t> </a:t>
            </a:r>
            <a:r>
              <a:rPr lang="en-US" sz="3000" dirty="0" err="1"/>
              <a:t>cakupan</a:t>
            </a:r>
            <a:r>
              <a:rPr lang="en-US" sz="3000" dirty="0"/>
              <a:t> </a:t>
            </a:r>
            <a:r>
              <a:rPr lang="en-US" sz="3000" dirty="0" err="1"/>
              <a:t>ruang</a:t>
            </a:r>
            <a:r>
              <a:rPr lang="en-US" sz="3000" dirty="0"/>
              <a:t> </a:t>
            </a:r>
            <a:r>
              <a:rPr lang="en-US" sz="3000" dirty="0" err="1"/>
              <a:t>lingkup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Menentukan</a:t>
            </a:r>
            <a:r>
              <a:rPr lang="en-US" sz="3000" dirty="0"/>
              <a:t> “</a:t>
            </a:r>
            <a:r>
              <a:rPr lang="en-US" sz="3000" dirty="0" err="1"/>
              <a:t>jejak</a:t>
            </a:r>
            <a:r>
              <a:rPr lang="en-US" sz="3000" dirty="0"/>
              <a:t> audit”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urutan</a:t>
            </a:r>
            <a:r>
              <a:rPr lang="en-US" sz="3000" dirty="0"/>
              <a:t> audit.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0" name="Clip" r:id="rId3" imgW="581558" imgH="616306" progId="">
                  <p:embed/>
                </p:oleObj>
              </mc:Choice>
              <mc:Fallback>
                <p:oleObj name="Clip" r:id="rId3" imgW="581558" imgH="616306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45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4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5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1365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38158" y="1571612"/>
            <a:ext cx="8429684" cy="5072098"/>
          </a:xfrm>
          <a:prstGeom prst="rect">
            <a:avLst/>
          </a:prstGeom>
        </p:spPr>
        <p:txBody>
          <a:bodyPr/>
          <a:lstStyle/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Audit (first party).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a.l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konsitensi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perusahaan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External Audit (second party).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dilakukan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pengawasan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proper,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mereview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pemenuhan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Extrinsic Audit (third party)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independent (third party)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ditunjuk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permintaan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mengacu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diakui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Audit ISO 9001, IATF 16949, ISO 14001,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keuangan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akutasi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428612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9547" y="1574818"/>
            <a:ext cx="7905419" cy="4425950"/>
          </a:xfrm>
        </p:spPr>
        <p:txBody>
          <a:bodyPr/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proses</a:t>
            </a:r>
            <a:r>
              <a:rPr lang="en-US" sz="2400" dirty="0">
                <a:solidFill>
                  <a:srgbClr val="FF0000"/>
                </a:solidFill>
              </a:rPr>
              <a:t>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/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Turtle diagram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Hasil</a:t>
            </a:r>
            <a:r>
              <a:rPr lang="en-US" sz="2400" dirty="0"/>
              <a:t> audit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Mutu</a:t>
            </a:r>
            <a:r>
              <a:rPr lang="en-US" sz="2400" dirty="0"/>
              <a:t> (Quality Manual, </a:t>
            </a:r>
            <a:r>
              <a:rPr lang="en-US" sz="2400" dirty="0" err="1"/>
              <a:t>Prosedur</a:t>
            </a:r>
            <a:r>
              <a:rPr lang="en-US" sz="2400" dirty="0"/>
              <a:t>,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Standard lain yang </a:t>
            </a:r>
            <a:r>
              <a:rPr lang="en-US" sz="2400" dirty="0" err="1"/>
              <a:t>diadopsi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),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memeriksa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SMM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konsisten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ISO 9001; ISO 14001; IATF 16949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Customer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input check list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>
            <a:spLocks noChangeArrowheads="1"/>
          </p:cNvSpPr>
          <p:nvPr/>
        </p:nvSpPr>
        <p:spPr bwMode="auto">
          <a:xfrm>
            <a:off x="0" y="0"/>
            <a:ext cx="9906000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800" b="0" dirty="0">
              <a:latin typeface="Arial" charset="0"/>
            </a:endParaRPr>
          </a:p>
          <a:p>
            <a:pPr algn="ctr"/>
            <a:r>
              <a:rPr lang="en-US" sz="2800" b="0" dirty="0" err="1">
                <a:latin typeface="Arial" charset="0"/>
              </a:rPr>
              <a:t>Contoh</a:t>
            </a:r>
            <a:r>
              <a:rPr lang="en-US" sz="2800" b="0" dirty="0">
                <a:latin typeface="Arial" charset="0"/>
              </a:rPr>
              <a:t> Form </a:t>
            </a:r>
            <a:r>
              <a:rPr lang="en-US" sz="2800" b="0" dirty="0" err="1">
                <a:latin typeface="Arial" charset="0"/>
              </a:rPr>
              <a:t>Chek</a:t>
            </a:r>
            <a:r>
              <a:rPr lang="en-US" sz="2800" b="0" dirty="0">
                <a:latin typeface="Arial" charset="0"/>
              </a:rPr>
              <a:t> List Audit</a:t>
            </a:r>
          </a:p>
          <a:p>
            <a:pPr algn="ctr"/>
            <a:endParaRPr lang="en-US" sz="800" b="0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57" y="1196752"/>
            <a:ext cx="9578479" cy="447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200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536718"/>
            <a:ext cx="6822912" cy="4392612"/>
          </a:xfrm>
          <a:noFill/>
        </p:spPr>
        <p:txBody>
          <a:bodyPr/>
          <a:lstStyle/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400" b="1" dirty="0"/>
              <a:t>DALAM SETIAP AUDIT PROSES, AUDITOR HARUS MENGGUNAKAN PENDEKATAN TURTLE UNTUK MEMERIKSA PROSES SECARA UTUH 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Kompetensi</a:t>
            </a:r>
            <a:r>
              <a:rPr lang="en-US" sz="2100" b="1" dirty="0"/>
              <a:t> (with who)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dan</a:t>
            </a:r>
            <a:r>
              <a:rPr lang="en-US" sz="2100" b="1" dirty="0"/>
              <a:t> </a:t>
            </a:r>
            <a:r>
              <a:rPr lang="en-US" sz="2100" b="1" dirty="0" err="1"/>
              <a:t>kondisi</a:t>
            </a:r>
            <a:r>
              <a:rPr lang="en-US" sz="2100" b="1" dirty="0"/>
              <a:t> </a:t>
            </a:r>
            <a:r>
              <a:rPr lang="en-US" sz="2100" b="1" dirty="0" err="1"/>
              <a:t>Infrastruktur</a:t>
            </a:r>
            <a:r>
              <a:rPr lang="en-US" sz="2100" b="1" dirty="0"/>
              <a:t> (with what)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pedoman</a:t>
            </a:r>
            <a:r>
              <a:rPr lang="en-US" sz="2100" b="1" dirty="0"/>
              <a:t>, </a:t>
            </a:r>
            <a:r>
              <a:rPr lang="en-US" sz="2100" b="1" dirty="0" err="1"/>
              <a:t>supaya</a:t>
            </a:r>
            <a:r>
              <a:rPr lang="en-US" sz="2100" b="1" dirty="0"/>
              <a:t> </a:t>
            </a:r>
            <a:r>
              <a:rPr lang="en-US" sz="2100" b="1" dirty="0" err="1"/>
              <a:t>orang</a:t>
            </a:r>
            <a:r>
              <a:rPr lang="en-US" sz="2100" b="1" dirty="0"/>
              <a:t> </a:t>
            </a:r>
            <a:r>
              <a:rPr lang="en-US" sz="2100" b="1" dirty="0" err="1"/>
              <a:t>tidak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</a:t>
            </a:r>
            <a:r>
              <a:rPr lang="en-US" sz="2100" b="1" dirty="0" err="1"/>
              <a:t>intuisi</a:t>
            </a:r>
            <a:r>
              <a:rPr lang="en-US" sz="2100" b="1" dirty="0"/>
              <a:t>, </a:t>
            </a:r>
            <a:r>
              <a:rPr lang="en-US" sz="2100" b="1" dirty="0" err="1"/>
              <a:t>tapi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standard (How)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/>
              <a:t> </a:t>
            </a:r>
            <a:r>
              <a:rPr lang="en-US" sz="2100" b="1" dirty="0" err="1"/>
              <a:t>Pencapaian</a:t>
            </a:r>
            <a:r>
              <a:rPr lang="en-US" sz="2100" b="1" dirty="0"/>
              <a:t> </a:t>
            </a:r>
            <a:r>
              <a:rPr lang="en-US" sz="2100" b="1" dirty="0" err="1"/>
              <a:t>kinerja</a:t>
            </a:r>
            <a:r>
              <a:rPr lang="en-US" sz="2100" b="1" dirty="0"/>
              <a:t> (How many) 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55</a:t>
            </a:fld>
            <a:endParaRPr lang="id-ID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56</a:t>
            </a:fld>
            <a:endParaRPr lang="id-ID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>
                <a:latin typeface="Verdana" pitchFamily="34" charset="0"/>
              </a:rPr>
              <a:t>Interview</a:t>
            </a:r>
            <a:r>
              <a:rPr lang="en-US" sz="1600" b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Minta Auditee menjelaskan aktifitas ybs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Hindari tekanan suara seperti “Polisi”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Jadi pendengar yang baik</a:t>
            </a:r>
          </a:p>
          <a:p>
            <a:pPr marL="177800" indent="-177800" algn="ctr" eaLnBrk="0" hangingPunct="0">
              <a:defRPr/>
            </a:pPr>
            <a:endParaRPr lang="en-US" sz="1600" b="0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44" y="1500175"/>
            <a:ext cx="8915400" cy="3429024"/>
          </a:xfrm>
        </p:spPr>
        <p:txBody>
          <a:bodyPr/>
          <a:lstStyle/>
          <a:p>
            <a:r>
              <a:rPr lang="en-US" sz="2800" dirty="0"/>
              <a:t>Auditor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suasana</a:t>
            </a:r>
            <a:r>
              <a:rPr lang="en-US" sz="2800" dirty="0"/>
              <a:t> audit </a:t>
            </a:r>
            <a:r>
              <a:rPr lang="en-US" sz="2800" dirty="0" err="1"/>
              <a:t>nyaman</a:t>
            </a:r>
            <a:endParaRPr lang="en-US" sz="2800" dirty="0"/>
          </a:p>
          <a:p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auditee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memberi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endParaRPr lang="en-US" sz="2800" dirty="0"/>
          </a:p>
          <a:p>
            <a:r>
              <a:rPr lang="en-US" sz="2800" dirty="0" err="1"/>
              <a:t>Keberhasilan</a:t>
            </a:r>
            <a:r>
              <a:rPr lang="en-US" sz="2800" dirty="0"/>
              <a:t> Auditor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Mampu</a:t>
            </a:r>
            <a:r>
              <a:rPr lang="en-US" sz="2800" dirty="0"/>
              <a:t> </a:t>
            </a:r>
            <a:r>
              <a:rPr lang="en-US" sz="2800" dirty="0" err="1"/>
              <a:t>mengindentifikasi</a:t>
            </a:r>
            <a:r>
              <a:rPr lang="en-US" sz="2800" dirty="0"/>
              <a:t> </a:t>
            </a:r>
            <a:r>
              <a:rPr lang="en-US" sz="2800" dirty="0" err="1"/>
              <a:t>kelemahan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accent1"/>
                </a:solidFill>
              </a:rPr>
              <a:t>Memberi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masukan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Auditee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menerima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berterimakasih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 err="1"/>
              <a:t>kepada</a:t>
            </a:r>
            <a:r>
              <a:rPr lang="en-US" sz="2800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968" y="5214950"/>
            <a:ext cx="92869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, Auditor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non </a:t>
            </a:r>
            <a:r>
              <a:rPr lang="en-US" sz="2800" dirty="0" err="1"/>
              <a:t>teknis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Human Factor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0"/>
            <a:ext cx="2352675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827198" y="1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4951" y="405826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46951" y="-76200"/>
            <a:ext cx="21804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0" y="1143000"/>
            <a:ext cx="718185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menurut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kenapa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masih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dijalankan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Apakah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mencatat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kecelakaan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performa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Perusahaan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terlihat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bagus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landasan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pendapat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arahkan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argumen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fakta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standard. 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10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auditor,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ditempat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lain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DD5E7-9497-4EC1-87DF-ED62F0570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59</a:t>
            </a:fld>
            <a:endParaRPr lang="id-ID"/>
          </a:p>
        </p:txBody>
      </p:sp>
    </p:spTree>
  </p:cSld>
  <p:clrMapOvr>
    <a:masterClrMapping/>
  </p:clrMapOvr>
  <p:transition spd="slow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9098" y="488959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metodologi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77653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09662" y="1857364"/>
            <a:ext cx="7858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Audit </a:t>
            </a:r>
            <a:r>
              <a:rPr lang="en-US" sz="3600" dirty="0" err="1"/>
              <a:t>Persyaratan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Audit </a:t>
            </a:r>
            <a:r>
              <a:rPr lang="en-US" sz="3600" dirty="0" err="1"/>
              <a:t>Prosedur</a:t>
            </a:r>
            <a:r>
              <a:rPr lang="en-US" sz="3600" dirty="0"/>
              <a:t>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Audit </a:t>
            </a:r>
            <a:r>
              <a:rPr lang="en-US" sz="3600" dirty="0" err="1"/>
              <a:t>Departemen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Audit </a:t>
            </a:r>
            <a:r>
              <a:rPr lang="en-US" sz="3600" dirty="0" err="1"/>
              <a:t>Proses</a:t>
            </a:r>
            <a:r>
              <a:rPr lang="en-US" sz="3600" dirty="0"/>
              <a:t>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2406" y="5072074"/>
            <a:ext cx="900118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IATF </a:t>
            </a:r>
            <a:r>
              <a:rPr lang="en-US" sz="3600" dirty="0" err="1"/>
              <a:t>mengharuskan</a:t>
            </a:r>
            <a:r>
              <a:rPr lang="en-US" sz="3600" dirty="0"/>
              <a:t> internal audit </a:t>
            </a:r>
            <a:r>
              <a:rPr lang="en-US" sz="3600" dirty="0" err="1"/>
              <a:t>menggunakan</a:t>
            </a:r>
            <a:r>
              <a:rPr lang="en-US" sz="3600" dirty="0"/>
              <a:t> </a:t>
            </a:r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pendekatan</a:t>
            </a:r>
            <a:r>
              <a:rPr lang="en-US" sz="3600" dirty="0"/>
              <a:t> </a:t>
            </a:r>
            <a:r>
              <a:rPr lang="en-US" sz="3600" dirty="0" err="1"/>
              <a:t>proses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2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63</a:t>
            </a:fld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/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pic>
        <p:nvPicPr>
          <p:cNvPr id="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0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2022673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Sampling </a:t>
            </a:r>
          </a:p>
          <a:p>
            <a:pPr algn="ctr"/>
            <a:r>
              <a:rPr lang="en-US" sz="2400" b="0" dirty="0" err="1"/>
              <a:t>sistem</a:t>
            </a:r>
            <a:endParaRPr lang="en-US" sz="2400" b="0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311534"/>
            <a:ext cx="2552700" cy="6778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08499"/>
            <a:ext cx="2181225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311534"/>
            <a:ext cx="1855788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041232" y="2276699"/>
            <a:ext cx="2695544" cy="1938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Possibility </a:t>
            </a:r>
          </a:p>
          <a:p>
            <a:pPr algn="ctr"/>
            <a:r>
              <a:rPr lang="en-US" sz="2000" b="0" dirty="0" err="1"/>
              <a:t>temuan</a:t>
            </a:r>
            <a:r>
              <a:rPr lang="en-US" sz="2000" b="0" dirty="0"/>
              <a:t> </a:t>
            </a:r>
            <a:r>
              <a:rPr lang="en-US" sz="2000" b="0" dirty="0" err="1"/>
              <a:t>tinggi</a:t>
            </a:r>
            <a:endParaRPr lang="en-US" sz="2000" b="0" dirty="0"/>
          </a:p>
          <a:p>
            <a:pPr algn="ctr"/>
            <a:r>
              <a:rPr lang="en-US" sz="2000" b="0" dirty="0"/>
              <a:t>+</a:t>
            </a:r>
          </a:p>
          <a:p>
            <a:pPr algn="ctr"/>
            <a:r>
              <a:rPr lang="en-US" sz="2000" b="0" dirty="0" err="1"/>
              <a:t>Potensi</a:t>
            </a:r>
            <a:r>
              <a:rPr lang="en-US" sz="2000" b="0" dirty="0"/>
              <a:t> </a:t>
            </a:r>
            <a:r>
              <a:rPr lang="en-US" sz="2000" b="0" dirty="0" err="1"/>
              <a:t>melihat</a:t>
            </a:r>
            <a:endParaRPr lang="en-US" sz="2000" b="0" dirty="0"/>
          </a:p>
          <a:p>
            <a:pPr algn="ctr"/>
            <a:r>
              <a:rPr lang="en-US" sz="2000" b="0" dirty="0" err="1"/>
              <a:t>ketidak</a:t>
            </a:r>
            <a:r>
              <a:rPr lang="en-US" sz="2000" b="0" dirty="0"/>
              <a:t> </a:t>
            </a:r>
            <a:r>
              <a:rPr lang="en-US" sz="2000" b="0" dirty="0" err="1"/>
              <a:t>efektifan</a:t>
            </a:r>
            <a:r>
              <a:rPr lang="en-US" sz="2000" b="0" dirty="0"/>
              <a:t> </a:t>
            </a:r>
          </a:p>
          <a:p>
            <a:pPr algn="ctr"/>
            <a:r>
              <a:rPr lang="en-US" sz="2000" b="0" dirty="0" err="1"/>
              <a:t>sistem</a:t>
            </a:r>
            <a:endParaRPr lang="en-US" sz="2000" b="0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105128" y="2852961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177136" y="1455997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598872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22786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292824"/>
            <a:ext cx="81565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masalah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 </a:t>
            </a:r>
            <a:r>
              <a:rPr lang="en-US" b="0" dirty="0" err="1">
                <a:sym typeface="Wingdings" pitchFamily="2" charset="2"/>
              </a:rPr>
              <a:t>saat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melaksanakan</a:t>
            </a:r>
            <a:r>
              <a:rPr lang="en-US" b="0" dirty="0">
                <a:sym typeface="Wingdings" pitchFamily="2" charset="2"/>
              </a:rPr>
              <a:t> audit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092" y="1357298"/>
            <a:ext cx="8572560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IATF 16949; 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sz="1800" dirty="0"/>
              <a:t>	ISO 14001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identifikasi</a:t>
            </a:r>
            <a:r>
              <a:rPr lang="en-US" sz="1800" dirty="0"/>
              <a:t> </a:t>
            </a:r>
            <a:r>
              <a:rPr lang="en-US" sz="1800" dirty="0" err="1"/>
              <a:t>aspek-dampak</a:t>
            </a:r>
            <a:r>
              <a:rPr lang="en-US" sz="1800" dirty="0"/>
              <a:t> 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67</a:t>
            </a:fld>
            <a:endParaRPr lang="id-ID"/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/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/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2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580583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orang</a:t>
            </a:r>
            <a:r>
              <a:rPr lang="en-US" sz="1400" dirty="0"/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700809"/>
            <a:ext cx="1152128" cy="51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Aspek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, </a:t>
            </a:r>
            <a:r>
              <a:rPr lang="en-US" sz="1600" dirty="0" err="1"/>
              <a:t>beracun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4958" y="2276872"/>
            <a:ext cx="3931846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09530" y="1071546"/>
            <a:ext cx="86837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510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8" name="Group 26"/>
          <p:cNvGraphicFramePr>
            <a:graphicFrameLocks noGrp="1"/>
          </p:cNvGraphicFramePr>
          <p:nvPr/>
        </p:nvGraphicFramePr>
        <p:xfrm>
          <a:off x="523844" y="1285860"/>
          <a:ext cx="8915400" cy="546417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konfirmasi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pasti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tentang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suatu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hal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Potensi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kegagalan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(FMEA)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keterkaitannya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control plan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dokumen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lainnya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 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Kapan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membuat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FMEA,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apakah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sesudah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tooling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selesai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sebelum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membuat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tooling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membuat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FMEA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setelah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tooling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selesai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?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Seharusnya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membuat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FMEA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sebelum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tooling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selesai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sehingga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bisa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mendesign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tooling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pokayoke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.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Apakah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setuju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?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bertanya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baik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maka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mencecar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percaya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graphicFrame>
        <p:nvGraphicFramePr>
          <p:cNvPr id="8" name="Group 26"/>
          <p:cNvGraphicFramePr>
            <a:graphicFrameLocks noGrp="1"/>
          </p:cNvGraphicFramePr>
          <p:nvPr/>
        </p:nvGraphicFramePr>
        <p:xfrm>
          <a:off x="523844" y="1285860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Berapa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standard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hasil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pengukuran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kebisingan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diarea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produksi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bertanya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baik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maka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mencecar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percaya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72</a:t>
            </a:fld>
            <a:endParaRPr lang="id-ID"/>
          </a:p>
        </p:txBody>
      </p:sp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73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379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defTabSz="873125" eaLnBrk="0" hangingPunct="0">
              <a:lnSpc>
                <a:spcPct val="140000"/>
              </a:lnSpc>
            </a:pPr>
            <a:r>
              <a:rPr lang="en-US" sz="2400" b="0" dirty="0" err="1">
                <a:latin typeface="+mn-lt"/>
              </a:rPr>
              <a:t>Saat</a:t>
            </a:r>
            <a:r>
              <a:rPr lang="en-US" sz="2400" b="0" dirty="0">
                <a:latin typeface="+mn-lt"/>
              </a:rPr>
              <a:t> Auditor </a:t>
            </a:r>
            <a:r>
              <a:rPr lang="en-US" sz="2400" b="0" dirty="0" err="1">
                <a:latin typeface="+mn-lt"/>
              </a:rPr>
              <a:t>menemukan</a:t>
            </a:r>
            <a:r>
              <a:rPr lang="en-US" sz="2400" b="0" dirty="0">
                <a:latin typeface="+mn-lt"/>
              </a:rPr>
              <a:t> </a:t>
            </a:r>
            <a:r>
              <a:rPr lang="en-US" sz="2400" b="0" dirty="0" err="1">
                <a:latin typeface="+mn-lt"/>
              </a:rPr>
              <a:t>penyimpangan</a:t>
            </a:r>
            <a:r>
              <a:rPr lang="en-US" sz="2400" b="0" dirty="0">
                <a:latin typeface="+mn-lt"/>
              </a:rPr>
              <a:t>, GALI SEDIKIT LEBIH DALAM UNTUK MENGETAHUI LETAK PERMASALAHAN SEBENARNYA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dirty="0" err="1">
                <a:latin typeface="+mn-lt"/>
              </a:rPr>
              <a:t>Ditemukan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baku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air 3 </a:t>
            </a:r>
            <a:r>
              <a:rPr lang="en-US" sz="1600" dirty="0" err="1">
                <a:latin typeface="+mn-lt"/>
              </a:rPr>
              <a:t>bulan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terakhir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melebihi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ambang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latin typeface="+mn-lt"/>
                <a:sym typeface="Wingdings" pitchFamily="2" charset="2"/>
              </a:rPr>
              <a:t> </a:t>
            </a:r>
            <a:r>
              <a:rPr lang="en-US" sz="1600" dirty="0" err="1">
                <a:latin typeface="+mn-lt"/>
                <a:sym typeface="Wingdings" pitchFamily="2" charset="2"/>
              </a:rPr>
              <a:t>Gali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lebih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dalam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untuk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mengetahui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letak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permasalahan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sebenarnya</a:t>
            </a:r>
            <a:r>
              <a:rPr lang="en-US" sz="1600" dirty="0">
                <a:latin typeface="+mn-lt"/>
                <a:sym typeface="Wingdings" pitchFamily="2" charset="2"/>
              </a:rPr>
              <a:t>  </a:t>
            </a:r>
            <a:r>
              <a:rPr lang="en-US" sz="1600" dirty="0" err="1">
                <a:latin typeface="+mn-lt"/>
                <a:sym typeface="Wingdings" pitchFamily="2" charset="2"/>
              </a:rPr>
              <a:t>baku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mutu</a:t>
            </a:r>
            <a:r>
              <a:rPr lang="en-US" sz="1600" dirty="0">
                <a:latin typeface="+mn-lt"/>
                <a:sym typeface="Wingdings" pitchFamily="2" charset="2"/>
              </a:rPr>
              <a:t> air </a:t>
            </a:r>
            <a:r>
              <a:rPr lang="en-US" sz="1600" dirty="0" err="1">
                <a:latin typeface="+mn-lt"/>
                <a:sym typeface="Wingdings" pitchFamily="2" charset="2"/>
              </a:rPr>
              <a:t>melebihi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ambang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batas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sejak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ada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produksi</a:t>
            </a:r>
            <a:r>
              <a:rPr lang="en-US" sz="1600" dirty="0">
                <a:latin typeface="+mn-lt"/>
                <a:sym typeface="Wingdings" pitchFamily="2" charset="2"/>
              </a:rPr>
              <a:t>.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WWTP </a:t>
            </a:r>
            <a:r>
              <a:rPr lang="en-US" sz="1600" dirty="0" err="1">
                <a:latin typeface="+mn-lt"/>
                <a:sym typeface="Wingdings" pitchFamily="2" charset="2"/>
              </a:rPr>
              <a:t>tidak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memadai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  <a:sym typeface="Wingdings" pitchFamily="2" charset="2"/>
              </a:rPr>
              <a:t>Temuan</a:t>
            </a:r>
            <a:r>
              <a:rPr lang="en-US" sz="1600" b="0" dirty="0">
                <a:latin typeface="+mn-lt"/>
                <a:sym typeface="Wingdings" pitchFamily="2" charset="2"/>
              </a:rPr>
              <a:t> : </a:t>
            </a:r>
            <a:r>
              <a:rPr lang="en-US" sz="1600" b="0" dirty="0" err="1">
                <a:latin typeface="+mn-lt"/>
                <a:sym typeface="Wingdings" pitchFamily="2" charset="2"/>
              </a:rPr>
              <a:t>Saat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terjadi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perusahaan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harus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melakukan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evaluasi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resiko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dan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lingkungan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misalnya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produksi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ternyata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membuat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WWTP </a:t>
            </a:r>
            <a:r>
              <a:rPr lang="en-US" sz="1600" b="0" dirty="0" err="1">
                <a:latin typeface="+mn-lt"/>
                <a:sym typeface="Wingdings" pitchFamily="2" charset="2"/>
              </a:rPr>
              <a:t>tidak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memadai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mengakibatkan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baku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air 3 </a:t>
            </a:r>
            <a:r>
              <a:rPr lang="en-US" sz="1600" b="0" dirty="0" err="1">
                <a:latin typeface="+mn-lt"/>
                <a:sym typeface="Wingdings" pitchFamily="2" charset="2"/>
              </a:rPr>
              <a:t>bulan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terakhir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melebihi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ambang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hasil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pengecekan</a:t>
            </a:r>
            <a:r>
              <a:rPr lang="en-US" sz="1600" b="0" dirty="0">
                <a:latin typeface="+mn-lt"/>
                <a:sym typeface="Wingdings" pitchFamily="2" charset="2"/>
              </a:rPr>
              <a:t> ……</a:t>
            </a:r>
            <a:r>
              <a:rPr lang="en-US" sz="1600" b="0" dirty="0" err="1">
                <a:latin typeface="+mn-lt"/>
                <a:sym typeface="Wingdings" pitchFamily="2" charset="2"/>
              </a:rPr>
              <a:t>aktual</a:t>
            </a:r>
            <a:r>
              <a:rPr lang="en-US" sz="1600" b="0" dirty="0">
                <a:latin typeface="+mn-lt"/>
                <a:sym typeface="Wingdings" pitchFamily="2" charset="2"/>
              </a:rPr>
              <a:t> …..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196174" y="-76200"/>
            <a:ext cx="292192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17296" y="6400414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889250" y="1295400"/>
            <a:ext cx="67691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potensi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belum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FD32E-2026-4532-8007-6F3C1C29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447470" y="3429728"/>
            <a:ext cx="6858000" cy="17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5100" y="1447800"/>
            <a:ext cx="45402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IATF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550" y="249972"/>
            <a:ext cx="4622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Customer,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lain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ditetapkan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Pengaruh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besar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lingkunga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K3,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Bisnis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tetap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dikirim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4358676"/>
            <a:ext cx="3219450" cy="2499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B5A87-973A-43DE-8269-E14021F9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3405" y="6396964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60400" y="1600200"/>
            <a:ext cx="8429625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IATF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pada</a:t>
            </a:r>
            <a:r>
              <a:rPr lang="en-US" sz="2000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08D50-A886-4CAB-8DA8-89C956C5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872" y="1484784"/>
            <a:ext cx="8682532" cy="367240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</a:t>
            </a:r>
            <a:r>
              <a:rPr lang="en-US" altLang="en-US" sz="1950" dirty="0" err="1"/>
              <a:t>masa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simpan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512763" indent="-51276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1950" dirty="0"/>
              <a:t>Dari total training semester 2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2013,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15 training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HRD,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prosedur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traning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harus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keefektifannya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hanya</a:t>
            </a:r>
            <a:r>
              <a:rPr lang="en-US" altLang="en-US" sz="1950" dirty="0"/>
              <a:t> 8 training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padahal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waktu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evaluasinya</a:t>
            </a:r>
            <a:r>
              <a:rPr lang="en-US" altLang="en-US" sz="1950" dirty="0"/>
              <a:t>.</a:t>
            </a:r>
          </a:p>
          <a:p>
            <a:pPr marL="512763" indent="-51276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instruksi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kerja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cara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penggunaan</a:t>
            </a:r>
            <a:r>
              <a:rPr lang="en-US" altLang="en-US" sz="1950" dirty="0"/>
              <a:t> form </a:t>
            </a:r>
            <a:r>
              <a:rPr lang="en-US" altLang="en-US" sz="1950" dirty="0" err="1"/>
              <a:t>cuti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sehingga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dikhawatirkan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orang</a:t>
            </a:r>
            <a:r>
              <a:rPr lang="en-US" altLang="en-US" sz="1950" dirty="0"/>
              <a:t>  yang </a:t>
            </a:r>
            <a:r>
              <a:rPr lang="en-US" altLang="en-US" sz="1950" dirty="0" err="1"/>
              <a:t>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mengajukan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cuti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mengerti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cara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pengisian</a:t>
            </a:r>
            <a:r>
              <a:rPr lang="en-US" altLang="en-US" sz="1950" dirty="0"/>
              <a:t> form </a:t>
            </a:r>
            <a:r>
              <a:rPr lang="en-US" altLang="en-US" sz="1950" dirty="0" err="1"/>
              <a:t>tersebut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Terdapat pembelian barang yang salah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dalam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beberapa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bulan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tera</a:t>
            </a:r>
            <a:r>
              <a:rPr lang="en-US" sz="1950" dirty="0" err="1"/>
              <a:t>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sz="1950" dirty="0"/>
              <a:t>, </a:t>
            </a:r>
            <a:r>
              <a:rPr lang="en-US" sz="1950" dirty="0" err="1"/>
              <a:t>akibatnya</a:t>
            </a:r>
            <a:r>
              <a:rPr lang="en-US" sz="1950" dirty="0"/>
              <a:t> </a:t>
            </a:r>
            <a:r>
              <a:rPr lang="en-US" sz="1950" dirty="0" err="1"/>
              <a:t>perusahaan</a:t>
            </a:r>
            <a:r>
              <a:rPr lang="en-US" sz="1950" dirty="0"/>
              <a:t> </a:t>
            </a:r>
            <a:r>
              <a:rPr lang="en-US" sz="1950" dirty="0" err="1"/>
              <a:t>rugi</a:t>
            </a:r>
            <a:r>
              <a:rPr lang="en-US" sz="1950" dirty="0"/>
              <a:t> </a:t>
            </a:r>
            <a:r>
              <a:rPr lang="en-US" sz="1950" dirty="0" err="1"/>
              <a:t>hingga</a:t>
            </a:r>
            <a:r>
              <a:rPr lang="en-US" sz="1950" dirty="0"/>
              <a:t> </a:t>
            </a:r>
            <a:r>
              <a:rPr lang="en-US" sz="1950" dirty="0" err="1"/>
              <a:t>lebih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100 </a:t>
            </a:r>
            <a:r>
              <a:rPr lang="en-US" sz="1950" dirty="0" err="1"/>
              <a:t>juta</a:t>
            </a:r>
            <a:r>
              <a:rPr lang="en-US" sz="1950" dirty="0"/>
              <a:t> 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pengecekan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untuk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memastikan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pengolah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limbah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mati</a:t>
            </a:r>
            <a:r>
              <a:rPr lang="en-US" altLang="en-US" sz="1950" dirty="0"/>
              <a:t>, yang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mutu</a:t>
            </a:r>
            <a:r>
              <a:rPr lang="en-US" altLang="en-US" sz="1950" dirty="0"/>
              <a:t> air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melebihi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ambang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batas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pencemaran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ke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lingkungan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sekitar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catatan</a:t>
            </a:r>
            <a:r>
              <a:rPr lang="en-US" altLang="en-US" sz="1950" dirty="0"/>
              <a:t>: </a:t>
            </a:r>
            <a:r>
              <a:rPr lang="en-US" altLang="en-US" sz="1950" dirty="0" err="1"/>
              <a:t>pernah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teguran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masyarakat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air </a:t>
            </a:r>
            <a:r>
              <a:rPr lang="en-US" altLang="en-US" sz="1950" dirty="0" err="1"/>
              <a:t>keluaran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pabrik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endParaRPr lang="en-US" altLang="en-US" sz="19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ISO 9001, IATF </a:t>
            </a:r>
            <a:r>
              <a:rPr lang="en-US" altLang="en-US" sz="2400" dirty="0" err="1"/>
              <a:t>terkait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20" y="4643446"/>
            <a:ext cx="1738290" cy="17382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79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397636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Identifikasi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Aspek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dan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Dampak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misal</a:t>
            </a:r>
            <a:r>
              <a:rPr lang="en-US" sz="1600" b="0" dirty="0">
                <a:latin typeface="Comic Sans MS" pitchFamily="66" charset="0"/>
              </a:rPr>
              <a:t>  </a:t>
            </a:r>
            <a:r>
              <a:rPr lang="en-US" sz="1600" b="0" u="sng" dirty="0" err="1">
                <a:latin typeface="Comic Sans MS" pitchFamily="66" charset="0"/>
              </a:rPr>
              <a:t>pada</a:t>
            </a:r>
            <a:r>
              <a:rPr lang="en-US" sz="1600" b="0" u="sng" dirty="0">
                <a:latin typeface="Comic Sans MS" pitchFamily="66" charset="0"/>
              </a:rPr>
              <a:t> dept. Purchasing </a:t>
            </a:r>
          </a:p>
          <a:p>
            <a:r>
              <a:rPr lang="en-US" b="0" dirty="0"/>
              <a:t>	</a:t>
            </a:r>
            <a:r>
              <a:rPr lang="en-US" b="1" dirty="0"/>
              <a:t>P</a:t>
            </a:r>
            <a:r>
              <a:rPr lang="en-US" b="0" dirty="0"/>
              <a:t>				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oleh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Supplier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-27384"/>
            <a:ext cx="9062767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Workshop : </a:t>
            </a:r>
            <a:r>
              <a:rPr lang="en-US" sz="4000" dirty="0" err="1"/>
              <a:t>Penulisan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Audit</a:t>
            </a:r>
          </a:p>
        </p:txBody>
      </p:sp>
      <p:graphicFrame>
        <p:nvGraphicFramePr>
          <p:cNvPr id="400409" name="Group 25"/>
          <p:cNvGraphicFramePr>
            <a:graphicFrameLocks noGrp="1"/>
          </p:cNvGraphicFramePr>
          <p:nvPr>
            <p:ph idx="1"/>
          </p:nvPr>
        </p:nvGraphicFramePr>
        <p:xfrm>
          <a:off x="416496" y="1052736"/>
          <a:ext cx="8928992" cy="5344624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FMEA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oleh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Perusahaan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efektif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Kepedulian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operator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banyak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operator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bekerja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standard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3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Berikan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contoh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audit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Anda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Perusahaan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556F1-8485-4E08-A8A9-DB31B99C9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 9001:2015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494506" y="1447800"/>
            <a:ext cx="8804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u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PEMANTAUAN TINDAKAN PERBAIKAN 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v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VERIFIKASI TINDAKAN PERBAIKAN </a:t>
            </a: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w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MEMBUAT LAPORAN UNTUK MANAJEMEN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4572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1900" b="1" dirty="0">
                <a:latin typeface="Verdana" pitchFamily="34" charset="0"/>
              </a:rPr>
              <a:t>TAHAPAN III</a:t>
            </a:r>
          </a:p>
          <a:p>
            <a:pPr algn="ctr" defTabSz="873125" eaLnBrk="0" hangingPunct="0"/>
            <a:r>
              <a:rPr kumimoji="1" lang="en-US" b="1" dirty="0">
                <a:latin typeface="Verdana" pitchFamily="34" charset="0"/>
              </a:rPr>
              <a:t>TINDAK LANJUT AUDIT</a:t>
            </a:r>
          </a:p>
        </p:txBody>
      </p:sp>
      <p:pic>
        <p:nvPicPr>
          <p:cNvPr id="3389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906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6628D-0842-4F71-84BC-3FAB6896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7668"/>
      </p:ext>
    </p:extLst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 descr="Image result for corrective 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/>
          <a:stretch/>
        </p:blipFill>
        <p:spPr bwMode="auto">
          <a:xfrm>
            <a:off x="0" y="4114799"/>
            <a:ext cx="3886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514600" y="2631831"/>
            <a:ext cx="7086600" cy="22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7275" tIns="43637" rIns="87275" bIns="43637">
            <a:spAutoFit/>
          </a:bodyPr>
          <a:lstStyle/>
          <a:p>
            <a:pPr marL="436563" indent="-436563" defTabSz="873125" eaLnBrk="0" hangingPunct="0">
              <a:lnSpc>
                <a:spcPct val="130000"/>
              </a:lnSpc>
              <a:buFont typeface="Wingdings 2" pitchFamily="18" charset="2"/>
              <a:buChar char="õ"/>
            </a:pPr>
            <a:r>
              <a:rPr lang="en-US" sz="2400" dirty="0" err="1">
                <a:latin typeface="Verdana" pitchFamily="34" charset="0"/>
              </a:rPr>
              <a:t>Gunakan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i="1" dirty="0">
                <a:latin typeface="Verdana" pitchFamily="34" charset="0"/>
              </a:rPr>
              <a:t>log</a:t>
            </a:r>
            <a:r>
              <a:rPr lang="en-US" sz="2400" dirty="0">
                <a:latin typeface="Verdana" pitchFamily="34" charset="0"/>
              </a:rPr>
              <a:t> CAR</a:t>
            </a:r>
          </a:p>
          <a:p>
            <a:pPr marL="436563" indent="-436563" defTabSz="873125" eaLnBrk="0" hangingPunct="0">
              <a:lnSpc>
                <a:spcPct val="150000"/>
              </a:lnSpc>
              <a:buFont typeface="Wingdings 2" pitchFamily="18" charset="2"/>
              <a:buChar char="õ"/>
            </a:pPr>
            <a:r>
              <a:rPr lang="en-GB" sz="2400" dirty="0" err="1">
                <a:latin typeface="Verdana" pitchFamily="34" charset="0"/>
              </a:rPr>
              <a:t>Ingatkan</a:t>
            </a:r>
            <a:r>
              <a:rPr lang="en-GB" sz="2400" dirty="0">
                <a:latin typeface="Verdana" pitchFamily="34" charset="0"/>
              </a:rPr>
              <a:t> auditor  </a:t>
            </a:r>
            <a:r>
              <a:rPr lang="en-GB" sz="2400" dirty="0" err="1">
                <a:latin typeface="Verdana" pitchFamily="34" charset="0"/>
              </a:rPr>
              <a:t>dan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auditee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beberapa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hari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sebelum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waktu</a:t>
            </a:r>
            <a:r>
              <a:rPr lang="en-GB" sz="2400" dirty="0">
                <a:latin typeface="Verdana" pitchFamily="34" charset="0"/>
              </a:rPr>
              <a:t> yang </a:t>
            </a:r>
            <a:r>
              <a:rPr lang="en-GB" sz="2400" dirty="0" err="1">
                <a:latin typeface="Verdana" pitchFamily="34" charset="0"/>
              </a:rPr>
              <a:t>ditentukan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untuk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memverifikasi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tindakan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perbaikan</a:t>
            </a:r>
            <a:endParaRPr lang="en-GB" sz="2400" dirty="0">
              <a:latin typeface="Verdana" pitchFamily="34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914400" y="990601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marL="622300" indent="-622300" defTabSz="179388" eaLnBrk="0" hangingPunct="0"/>
            <a:r>
              <a:rPr kumimoji="1" lang="en-US" sz="2700" b="1" dirty="0">
                <a:latin typeface="Verdana" pitchFamily="34" charset="0"/>
              </a:rPr>
              <a:t>1.  MELAKUKAN PEMANTAUAN TINDAKAN PERBAIKAN</a:t>
            </a:r>
            <a:endParaRPr kumimoji="1" lang="en-US" sz="2700" b="1" i="1" dirty="0"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19200" cy="32766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2132431"/>
            <a:ext cx="7772400" cy="4571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2FFE3-DD62-4679-B49B-41B03FDA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23759"/>
      </p:ext>
    </p:extLst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17296" y="6413114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546" y="358791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412750" y="68759"/>
            <a:ext cx="45402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30238" y="1557338"/>
            <a:ext cx="9004301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32200" y="1348731"/>
            <a:ext cx="6240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BD934-1A44-4416-80B7-B4AB6728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8" y="115888"/>
            <a:ext cx="8915400" cy="1143000"/>
          </a:xfrm>
        </p:spPr>
        <p:txBody>
          <a:bodyPr/>
          <a:lstStyle/>
          <a:p>
            <a:r>
              <a:rPr lang="en-US"/>
              <a:t>Workshop : Corrective Action </a:t>
            </a:r>
          </a:p>
        </p:txBody>
      </p:sp>
      <p:graphicFrame>
        <p:nvGraphicFramePr>
          <p:cNvPr id="354334" name="Group 30"/>
          <p:cNvGraphicFramePr>
            <a:graphicFrameLocks noGrp="1"/>
          </p:cNvGraphicFramePr>
          <p:nvPr>
            <p:ph idx="1"/>
          </p:nvPr>
        </p:nvGraphicFramePr>
        <p:xfrm>
          <a:off x="685800" y="1341438"/>
          <a:ext cx="8732838" cy="399288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Corrective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Apakah Corrective actionnya sudah tepat ?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17 April 2017,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pressure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mesin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sesuai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standard,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spesifikasi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….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…..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Tapi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pressure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mesin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Rudi, Operator yang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bertanggung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jawab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gudang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paham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mengenai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penanganan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tumpahan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Rudi,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dilaksanakan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Juni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2017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80BBE-35EF-4435-9696-239B3FCFB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341313"/>
            <a:ext cx="9063037" cy="1143000"/>
          </a:xfrm>
        </p:spPr>
        <p:txBody>
          <a:bodyPr/>
          <a:lstStyle/>
          <a:p>
            <a:r>
              <a:rPr lang="en-US" sz="3800"/>
              <a:t>Summary Tahapan Analisa Masalah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0963" y="1412875"/>
            <a:ext cx="8047037" cy="4608513"/>
          </a:xfrm>
        </p:spPr>
        <p:txBody>
          <a:bodyPr/>
          <a:lstStyle/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/>
              <a:t>Mempelajari Fakta, olah TKP (Tempat Kejadian Problem), Datang dan Lihat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/>
              <a:t>Menganalisa penyebab masalah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/>
              <a:t>Melakukan tindakan perbaikan</a:t>
            </a:r>
          </a:p>
          <a:p>
            <a:pPr marL="1371600" lvl="2" indent="-457200" defTabSz="914400"/>
            <a:r>
              <a:rPr lang="en-US"/>
              <a:t>Tindakan temporary (correction)</a:t>
            </a:r>
          </a:p>
          <a:p>
            <a:pPr marL="1371600" lvl="2" indent="-457200" defTabSz="914400"/>
            <a:r>
              <a:rPr lang="en-US"/>
              <a:t>Tindakan permanen (corrective action)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/>
              <a:t>Evaluasi efektifitas tindakan perbaikan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/>
              <a:t>Standarisasi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4647A-1AC3-41C4-9774-8CBD04E3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476500" y="-76200"/>
            <a:ext cx="44767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2.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Verifikasi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17296" y="6400414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971800" y="1219201"/>
            <a:ext cx="668655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927CB-D6B4-4CBA-B895-58BB63AF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386908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521690" y="6400800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" y="76200"/>
            <a:ext cx="138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40250" y="-45720"/>
            <a:ext cx="5365750" cy="621792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3113" y="76200"/>
            <a:ext cx="5240337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550" y="2971801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78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4" y="3657601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BDE3-2A91-40E1-BBD8-DDA6C5B7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3663" y="115888"/>
            <a:ext cx="8047037" cy="1143000"/>
          </a:xfrm>
        </p:spPr>
        <p:txBody>
          <a:bodyPr/>
          <a:lstStyle/>
          <a:p>
            <a:r>
              <a:rPr lang="en-US" sz="2500"/>
              <a:t>Case study pemeriksaan follow up audit </a:t>
            </a:r>
            <a:r>
              <a:rPr lang="en-US" sz="2500">
                <a:sym typeface="Wingdings" pitchFamily="2" charset="2"/>
              </a:rPr>
              <a:t> pemeriksaan tindakan perbaikan</a:t>
            </a:r>
            <a:endParaRPr lang="en-US" sz="2500"/>
          </a:p>
        </p:txBody>
      </p:sp>
      <p:graphicFrame>
        <p:nvGraphicFramePr>
          <p:cNvPr id="356355" name="Group 3"/>
          <p:cNvGraphicFramePr>
            <a:graphicFrameLocks noGrp="1"/>
          </p:cNvGraphicFramePr>
          <p:nvPr>
            <p:ph idx="1"/>
          </p:nvPr>
        </p:nvGraphicFramePr>
        <p:xfrm>
          <a:off x="381000" y="1257300"/>
          <a:ext cx="9131300" cy="5121149"/>
        </p:xfrm>
        <a:graphic>
          <a:graphicData uri="http://schemas.openxmlformats.org/drawingml/2006/table">
            <a:tbl>
              <a:tblPr/>
              <a:tblGrid>
                <a:gridCol w="307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Temuan Audit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Penyebab masalah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Corrective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Ditemukan penggunaan supplier PT Selalu sukses tanpa melalui tender (minimal 3 kandidat), tidak sesuai dengan prosedur pembelian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 Indonesia, hanya ada 1 perusahaan yang memasok barang tersebut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Prosedur pembelian direvisi ditambahkan clausal pembelian tanpa tender bisa dilakukan dengan persetujuan Direktur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Sering terjadi customer claim terkait dengan keterlambatan pengiriman : Jan 3 kasus, Feb 4 kasus, Maret 5 kasus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Pengiriman barang ke customer terlambat mengakibatkan customer claim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Marketing akan meeting dengan produksi dan PPIC untuk membicarakan masalah ini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6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Berdasarkan hasil survey kepuasan pelanggan, hasil survey dari PT Suka Ngomel, hasilnya rendah terutama masalah respond terhadap claim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Jawaban claim ke PT Suka Ngomel sering ditolak dengan alasan tindakan perbaikan belum dilakukan ke akar masalahnya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 training problem solving, training sudah dilakukan tanggal 10 Januari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Memeriksa jawaban claim oleh Manager QA sebelum dikirim ke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8BF1E-F113-43EE-9F04-273CD0F34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2724150" y="1752600"/>
            <a:ext cx="6686550" cy="4343400"/>
          </a:xfrm>
          <a:prstGeom prst="rect">
            <a:avLst/>
          </a:prstGeom>
          <a:solidFill>
            <a:schemeClr val="bg1">
              <a:alpha val="71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20975" y="2060575"/>
            <a:ext cx="6446867" cy="4248150"/>
          </a:xfrm>
        </p:spPr>
        <p:txBody>
          <a:bodyPr/>
          <a:lstStyle/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100" b="1"/>
              <a:t>Kesimpulan hasil audit</a:t>
            </a:r>
            <a:r>
              <a:rPr lang="en-US" sz="2100"/>
              <a:t>, efektifitas Sistem Manajemen dalam </a:t>
            </a:r>
            <a:r>
              <a:rPr lang="en-US" sz="2100" dirty="0" err="1"/>
              <a:t>mencapai</a:t>
            </a:r>
            <a:r>
              <a:rPr lang="en-US" sz="2100" dirty="0"/>
              <a:t> </a:t>
            </a:r>
            <a:r>
              <a:rPr lang="en-US" sz="2100" dirty="0" err="1"/>
              <a:t>rencana</a:t>
            </a:r>
            <a:r>
              <a:rPr lang="en-US" sz="2100" dirty="0"/>
              <a:t> </a:t>
            </a:r>
            <a:r>
              <a:rPr lang="en-US" sz="2100" dirty="0" err="1"/>
              <a:t>dan</a:t>
            </a:r>
            <a:r>
              <a:rPr lang="en-US" sz="2100" dirty="0"/>
              <a:t> target </a:t>
            </a:r>
            <a:r>
              <a:rPr lang="en-US" sz="2100" err="1"/>
              <a:t>perusahaan</a:t>
            </a:r>
            <a:r>
              <a:rPr lang="en-US" sz="2100"/>
              <a:t>.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1700"/>
              <a:t>Proses yang terbaik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1700"/>
              <a:t>Proses yang perlu menjadi perhatian (area terburuk)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1700"/>
              <a:t>Total temuan </a:t>
            </a:r>
            <a:endParaRPr lang="en-US" sz="1700" dirty="0"/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endParaRPr lang="en-US" sz="2100" dirty="0"/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100" b="1"/>
              <a:t>Peluang peningkatan efektifitas </a:t>
            </a:r>
            <a:r>
              <a:rPr lang="en-US" sz="2100"/>
              <a:t>Sistem Manajemen untuk meningkatkan kinerja perusahaan </a:t>
            </a:r>
            <a:endParaRPr lang="en-US" sz="2100" dirty="0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685800" y="1752600"/>
            <a:ext cx="1944688" cy="43402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7045" name="Picture 5" descr="planning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400" y="4343400"/>
            <a:ext cx="2303463" cy="1749425"/>
          </a:xfrm>
          <a:noFill/>
          <a:ln/>
        </p:spPr>
      </p:pic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742950" y="5334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2700" b="1">
                <a:latin typeface="Verdana" pitchFamily="34" charset="0"/>
              </a:rPr>
              <a:t>3.MEMBUAT LAPORAN UNTUK  MANAJEMEN</a:t>
            </a:r>
            <a:endParaRPr kumimoji="1" lang="en-US" sz="2700" b="1" i="1">
              <a:latin typeface="Verdana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506CC-A9FC-4F53-BCE8-6F10D03A6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92</a:t>
            </a:fld>
            <a:endParaRPr lang="id-ID"/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71274" y="644679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47650" y="282158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07578" y="2346488"/>
            <a:ext cx="446563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90849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5153424" y="2265786"/>
            <a:ext cx="4465638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11400" y="1752600"/>
            <a:ext cx="759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CCDB-69AA-4EB7-B579-D823DA26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501164" y="18656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962401" y="509905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413456" y="140236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30921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89869" y="2139172"/>
            <a:ext cx="4610100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 OHSAS 18001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18101" y="2198736"/>
            <a:ext cx="4610100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2" y="228405"/>
            <a:ext cx="3302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0470-0AFF-4590-A743-9EB3215F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29264" y="6264391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58422" y="6400800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89126" y="1441934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727471" y="1150441"/>
            <a:ext cx="454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842817" y="1150441"/>
            <a:ext cx="6732984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71622" y="2703187"/>
            <a:ext cx="1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1" y="3459300"/>
            <a:ext cx="2601648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86B7-4C86-4CF6-A66F-34995EB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http://www.sentral-sistem.com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14759</TotalTime>
  <Words>6085</Words>
  <Application>Microsoft Office PowerPoint</Application>
  <PresentationFormat>A4 Paper (210x297 mm)</PresentationFormat>
  <Paragraphs>1105</Paragraphs>
  <Slides>96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23" baseType="lpstr">
      <vt:lpstr>굴림</vt:lpstr>
      <vt:lpstr>Aharoni</vt:lpstr>
      <vt:lpstr>AidaSerif</vt:lpstr>
      <vt:lpstr>Arial</vt:lpstr>
      <vt:lpstr>Arial Black</vt:lpstr>
      <vt:lpstr>Arial Unicode MS</vt:lpstr>
      <vt:lpstr>Basic Light ltd</vt:lpstr>
      <vt:lpstr>Berlin Sans FB</vt:lpstr>
      <vt:lpstr>Berlin Sans FB Demi</vt:lpstr>
      <vt:lpstr>Book Antiqua</vt:lpstr>
      <vt:lpstr>Bookman Old Style</vt:lpstr>
      <vt:lpstr>Browallia New</vt:lpstr>
      <vt:lpstr>Brush Script MT</vt:lpstr>
      <vt:lpstr>Calibri</vt:lpstr>
      <vt:lpstr>Century Gothic</vt:lpstr>
      <vt:lpstr>Comic Sans MS</vt:lpstr>
      <vt:lpstr>Gill Sans MT Condensed</vt:lpstr>
      <vt:lpstr>Impact</vt:lpstr>
      <vt:lpstr>Monotype Sorts</vt:lpstr>
      <vt:lpstr>Tahoma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AUDIT</vt:lpstr>
      <vt:lpstr>Penjelasan Training</vt:lpstr>
      <vt:lpstr>PowerPoint Presentation</vt:lpstr>
      <vt:lpstr>Tujuan Internal Audit</vt:lpstr>
      <vt:lpstr>Jenis-Jenis Audit berdasarkan auditornya</vt:lpstr>
      <vt:lpstr>Jenis Audit berdasarkan metodologi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Kriteria Audit Compliance </vt:lpstr>
      <vt:lpstr>PowerPoint Presentation</vt:lpstr>
      <vt:lpstr>PowerPoint Presentation</vt:lpstr>
      <vt:lpstr>Perbandingan Audit Kesesuaian vs Audit Kinerja </vt:lpstr>
      <vt:lpstr>Fungsi Internal Quality Audit yang baik ! </vt:lpstr>
      <vt:lpstr>Diskusi kelompok</vt:lpstr>
      <vt:lpstr>PowerPoint Presentation</vt:lpstr>
      <vt:lpstr>PowerPoint Presentation</vt:lpstr>
      <vt:lpstr>PowerPoint Presentation</vt:lpstr>
      <vt:lpstr>PowerPoint Presentation</vt:lpstr>
      <vt:lpstr>JENIS PROSES</vt:lpstr>
      <vt:lpstr>PowerPoint Presentation</vt:lpstr>
      <vt:lpstr>COP Dalam Organisasi (Octopus model)</vt:lpstr>
      <vt:lpstr>Customer Oriented Process dan  proses pendukung terhadap COP</vt:lpstr>
      <vt:lpstr>PowerPoint Presentation</vt:lpstr>
      <vt:lpstr>Audit Berdasarkan Pendekatan Proses</vt:lpstr>
      <vt:lpstr>Audit Berdasarkan Proses</vt:lpstr>
      <vt:lpstr>Fase-Fase</vt:lpstr>
      <vt:lpstr>Fase I : Perencanaan Audit</vt:lpstr>
      <vt:lpstr>Program Audit Meliputi </vt:lpstr>
      <vt:lpstr>Audit Sistem Manajemen  Mutu dan Lingkungan IATF dan ISO 14001 </vt:lpstr>
      <vt:lpstr>Audit Proses Manufaktur (IATF dan ISO 14001) </vt:lpstr>
      <vt:lpstr>Audit Produk (IATF) </vt:lpstr>
      <vt:lpstr>Jadual Audit </vt:lpstr>
      <vt:lpstr>Jadual Audit (lanjutan)</vt:lpstr>
      <vt:lpstr>Penetapan Jadual Audit </vt:lpstr>
      <vt:lpstr>PowerPoint Presentation</vt:lpstr>
      <vt:lpstr>Diskusi kelompok</vt:lpstr>
      <vt:lpstr> Pemilihan Audit Team</vt:lpstr>
      <vt:lpstr>KUALIFIKASI AUDITOR SISTEM MANAJEMEN MUTU  DAN LINGKUNGAN </vt:lpstr>
      <vt:lpstr>KUALIFIKASI AUDITOR</vt:lpstr>
      <vt:lpstr>KUALIFIKASI NON TEKNIS AUDITOR</vt:lpstr>
      <vt:lpstr>PowerPoint Presentation</vt:lpstr>
      <vt:lpstr>Pemeliharaan dan Peningkatan Auditor </vt:lpstr>
      <vt:lpstr> Hubungi organisasi yang akan diaudit </vt:lpstr>
      <vt:lpstr>Pengarahan Untuk Audit Team</vt:lpstr>
      <vt:lpstr>Contoh Pengarahan Untuk Audit Team</vt:lpstr>
      <vt:lpstr>Pembuatan Checklist Audit</vt:lpstr>
      <vt:lpstr>Input dalam pembuatan check list audit </vt:lpstr>
      <vt:lpstr>Diskusi kelompok</vt:lpstr>
      <vt:lpstr>PowerPoint Presentation</vt:lpstr>
      <vt:lpstr>PowerPoint Presentation</vt:lpstr>
      <vt:lpstr> Opening meeting</vt:lpstr>
      <vt:lpstr> Pelaksanaan Audit</vt:lpstr>
      <vt:lpstr> Pelaksanaan Audit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Teknik-teknik Sampling</vt:lpstr>
      <vt:lpstr>Jika suatu masalah terdeteksi melalui vertical slice, horizontal slice sampling harus digunakan untuk menentukan kedalaman dan keseriusan dari masalah tsb !!</vt:lpstr>
      <vt:lpstr>TEKNIK SAMPLING UNTUK MAMPU MENGGALI KELEMAHAN SISTEM  </vt:lpstr>
      <vt:lpstr> Pelaksanaan Audit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: Corrective Action </vt:lpstr>
      <vt:lpstr>Summary Tahapan Analisa Masalah</vt:lpstr>
      <vt:lpstr>PowerPoint Presentation</vt:lpstr>
      <vt:lpstr>PowerPoint Presentation</vt:lpstr>
      <vt:lpstr>Case study pemeriksaan follow up audit  pemeriksaan tindakan perbaikan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nash</cp:lastModifiedBy>
  <cp:revision>918</cp:revision>
  <cp:lastPrinted>2016-06-30T03:01:36Z</cp:lastPrinted>
  <dcterms:created xsi:type="dcterms:W3CDTF">2007-02-09T04:27:51Z</dcterms:created>
  <dcterms:modified xsi:type="dcterms:W3CDTF">2017-08-01T01:28:19Z</dcterms:modified>
</cp:coreProperties>
</file>